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2" r:id="rId20"/>
    <p:sldId id="283" r:id="rId21"/>
    <p:sldId id="284" r:id="rId22"/>
    <p:sldId id="285" r:id="rId23"/>
    <p:sldId id="286" r:id="rId24"/>
    <p:sldId id="280" r:id="rId25"/>
    <p:sldId id="281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301" r:id="rId35"/>
    <p:sldId id="295" r:id="rId36"/>
    <p:sldId id="296" r:id="rId37"/>
    <p:sldId id="297" r:id="rId38"/>
    <p:sldId id="298" r:id="rId39"/>
    <p:sldId id="299" r:id="rId40"/>
    <p:sldId id="300" r:id="rId41"/>
    <p:sldId id="260" r:id="rId42"/>
    <p:sldId id="259" r:id="rId43"/>
    <p:sldId id="258" r:id="rId44"/>
    <p:sldId id="261" r:id="rId45"/>
    <p:sldId id="262" r:id="rId46"/>
    <p:sldId id="26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showOutlineIcons="0">
    <p:restoredLeft sz="34596" autoAdjust="0"/>
    <p:restoredTop sz="86443" autoAdjust="0"/>
  </p:normalViewPr>
  <p:slideViewPr>
    <p:cSldViewPr snapToGrid="0">
      <p:cViewPr>
        <p:scale>
          <a:sx n="75" d="100"/>
          <a:sy n="75" d="100"/>
        </p:scale>
        <p:origin x="202" y="734"/>
      </p:cViewPr>
      <p:guideLst/>
    </p:cSldViewPr>
  </p:slideViewPr>
  <p:outlineViewPr>
    <p:cViewPr>
      <p:scale>
        <a:sx n="33" d="100"/>
        <a:sy n="33" d="100"/>
      </p:scale>
      <p:origin x="0" y="-413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362"/>
    </p:cViewPr>
  </p:sorterViewPr>
  <p:notesViewPr>
    <p:cSldViewPr snapToGrid="0">
      <p:cViewPr varScale="1">
        <p:scale>
          <a:sx n="66" d="100"/>
          <a:sy n="66" d="100"/>
        </p:scale>
        <p:origin x="2280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1739-F371-45F7-8AC5-8B48CACA8FD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26668-29CF-45E3-B5EB-A515D817D4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8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66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68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99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82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084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285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1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117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42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6668-29CF-45E3-B5EB-A515D817D4A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98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3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750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0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8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6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29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25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49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81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94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31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F2282-4193-4BD8-9BF4-97721438FB2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67D6B-1C07-4EAB-9F57-3D6C13E2B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50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../media/image6.png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1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NUL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23" Type="http://schemas.openxmlformats.org/officeDocument/2006/relationships/image" Target="../media/image10.png"/><Relationship Id="rId10" Type="http://schemas.openxmlformats.org/officeDocument/2006/relationships/image" Target="../media/image4.png"/><Relationship Id="rId19" Type="http://schemas.openxmlformats.org/officeDocument/2006/relationships/image" Target="NULL"/><Relationship Id="rId9" Type="http://schemas.openxmlformats.org/officeDocument/2006/relationships/image" Target="../media/image3.png"/><Relationship Id="rId14" Type="http://schemas.openxmlformats.org/officeDocument/2006/relationships/image" Target="NULL"/><Relationship Id="rId4" Type="http://schemas.openxmlformats.org/officeDocument/2006/relationships/image" Target="../media/image3.svg"/><Relationship Id="rId2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Relationship Id="rId14" Type="http://schemas.openxmlformats.org/officeDocument/2006/relationships/image" Target="../media/image28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sv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4.sv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33" Type="http://schemas.openxmlformats.org/officeDocument/2006/relationships/image" Target="../media/image10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33" Type="http://schemas.openxmlformats.org/officeDocument/2006/relationships/image" Target="../media/image10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33" Type="http://schemas.openxmlformats.org/officeDocument/2006/relationships/image" Target="../media/image10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33" Type="http://schemas.openxmlformats.org/officeDocument/2006/relationships/image" Target="../media/image10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33" Type="http://schemas.openxmlformats.org/officeDocument/2006/relationships/image" Target="../media/image10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10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33" Type="http://schemas.openxmlformats.org/officeDocument/2006/relationships/image" Target="../media/image10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10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3" Type="http://schemas.openxmlformats.org/officeDocument/2006/relationships/image" Target="../media/image10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10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109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109.svg"/></Relationships>
</file>

<file path=ppt/slides/_rels/slide46.xml.rels><?xml version="1.0" encoding="UTF-8" standalone="yes"?>
<Relationships xmlns="http://schemas.openxmlformats.org/package/2006/relationships"><Relationship Id="rId33" Type="http://schemas.openxmlformats.org/officeDocument/2006/relationships/image" Target="../media/image10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5" Type="http://schemas.openxmlformats.org/officeDocument/2006/relationships/image" Target="../media/image19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2" Type="http://schemas.openxmlformats.org/officeDocument/2006/relationships/image" Target="../media/image17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4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8.sv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25" y="1789542"/>
            <a:ext cx="10229975" cy="1707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IN" sz="5400" b="1" dirty="0" smtClean="0"/>
              <a:t>Predicting Customer Churn in Telecom Industry using Power BI and SQL</a:t>
            </a:r>
            <a:endParaRPr lang="en-IN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IN" sz="2800" b="1" dirty="0" smtClean="0"/>
              <a:t>Presented by </a:t>
            </a:r>
            <a:r>
              <a:rPr lang="en-IN" sz="2800" b="1" dirty="0" err="1" smtClean="0"/>
              <a:t>Praba</a:t>
            </a:r>
            <a:r>
              <a:rPr lang="en-IN" sz="2800" b="1" dirty="0" smtClean="0"/>
              <a:t> </a:t>
            </a:r>
            <a:r>
              <a:rPr lang="en-IN" sz="2800" b="1" dirty="0" err="1" smtClean="0"/>
              <a:t>Gladish</a:t>
            </a:r>
            <a:r>
              <a:rPr lang="en-IN" sz="2800" b="1" dirty="0" smtClean="0"/>
              <a:t> L</a:t>
            </a:r>
          </a:p>
          <a:p>
            <a:r>
              <a:rPr lang="en-IN" sz="2800" b="1" dirty="0" smtClean="0"/>
              <a:t>Batch code: MBE11</a:t>
            </a:r>
            <a:endParaRPr lang="en-IN" b="1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Freeform 14"/>
          <p:cNvSpPr/>
          <p:nvPr/>
        </p:nvSpPr>
        <p:spPr>
          <a:xfrm rot="2342060">
            <a:off x="1947656" y="2908343"/>
            <a:ext cx="3999726" cy="3318936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/>
          <a:p>
            <a:endParaRPr lang="en-IN"/>
          </a:p>
        </p:txBody>
      </p:sp>
      <p:sp>
        <p:nvSpPr>
          <p:cNvPr id="17" name="Freeform 6"/>
          <p:cNvSpPr/>
          <p:nvPr/>
        </p:nvSpPr>
        <p:spPr>
          <a:xfrm rot="17492738">
            <a:off x="-974368" y="-332993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/>
          <p:cNvSpPr/>
          <p:nvPr/>
        </p:nvSpPr>
        <p:spPr>
          <a:xfrm rot="1097523">
            <a:off x="8770312" y="-648012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0"/>
          <p:cNvSpPr/>
          <p:nvPr/>
        </p:nvSpPr>
        <p:spPr>
          <a:xfrm rot="20208882">
            <a:off x="10465721" y="-2108926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9"/>
          <p:cNvSpPr/>
          <p:nvPr/>
        </p:nvSpPr>
        <p:spPr>
          <a:xfrm rot="280170">
            <a:off x="11556861" y="281882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7"/>
          <p:cNvSpPr/>
          <p:nvPr/>
        </p:nvSpPr>
        <p:spPr>
          <a:xfrm rot="6829267">
            <a:off x="8985372" y="5428320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431104">
            <a:off x="-6411687" y="-3744677"/>
            <a:ext cx="9004572" cy="8327858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-2657920" y="4562866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xmlns:lc="http://schemas.openxmlformats.org/drawingml/2006/lockedCanvas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3744" y="-1441180"/>
            <a:ext cx="6706871" cy="4195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08482" y="4554061"/>
            <a:ext cx="5159728" cy="39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/>
          <p:cNvSpPr/>
          <p:nvPr/>
        </p:nvSpPr>
        <p:spPr>
          <a:xfrm flipH="1">
            <a:off x="322791" y="-150471"/>
            <a:ext cx="11546413" cy="1841158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2825"/>
            <a:ext cx="10515600" cy="78786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total charges distribution for churned and non-churned customers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</a:p>
          <a:p>
            <a:pPr marL="0" indent="0">
              <a:buNone/>
            </a:pPr>
            <a:r>
              <a:rPr lang="en-IN" sz="1800" dirty="0"/>
              <a:t>    </a:t>
            </a:r>
            <a:r>
              <a:rPr lang="en-IN" sz="1800" dirty="0" err="1"/>
              <a:t>Customer_Status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COUNT(*) AS </a:t>
            </a:r>
            <a:r>
              <a:rPr lang="en-IN" sz="1800" dirty="0" err="1"/>
              <a:t>Total_Customers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SUM(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Total_Charges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AVG(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Average_Charges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MIN(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Minimum_Charges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MAX(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Maximum_Charges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GROUP BY </a:t>
            </a:r>
            <a:r>
              <a:rPr lang="en-IN" sz="1800" dirty="0" err="1"/>
              <a:t>Customer_Status</a:t>
            </a:r>
            <a:r>
              <a:rPr lang="en-IN" sz="1800" dirty="0"/>
              <a:t>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949" y="5297701"/>
            <a:ext cx="8506102" cy="1560299"/>
          </a:xfrm>
          <a:prstGeom prst="rect">
            <a:avLst/>
          </a:prstGeom>
        </p:spPr>
      </p:pic>
      <p:sp>
        <p:nvSpPr>
          <p:cNvPr id="7" name="Freeform 35"/>
          <p:cNvSpPr/>
          <p:nvPr/>
        </p:nvSpPr>
        <p:spPr>
          <a:xfrm rot="11583558" flipV="1">
            <a:off x="9226935" y="1653561"/>
            <a:ext cx="1593327" cy="2017050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2220323" flipV="1">
            <a:off x="6431125" y="2937070"/>
            <a:ext cx="675873" cy="1026927"/>
          </a:xfrm>
          <a:custGeom>
            <a:avLst/>
            <a:gdLst/>
            <a:ahLst/>
            <a:cxnLst/>
            <a:rect l="l" t="t" r="r" b="b"/>
            <a:pathLst>
              <a:path w="3617028" h="3833073">
                <a:moveTo>
                  <a:pt x="0" y="3833073"/>
                </a:moveTo>
                <a:lnTo>
                  <a:pt x="3617027" y="3833073"/>
                </a:lnTo>
                <a:lnTo>
                  <a:pt x="3617027" y="0"/>
                </a:lnTo>
                <a:lnTo>
                  <a:pt x="0" y="0"/>
                </a:lnTo>
                <a:lnTo>
                  <a:pt x="0" y="3833073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409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94" y="0"/>
            <a:ext cx="11424212" cy="6721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average monthly charges for different contract types among churned customers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Contract,</a:t>
            </a:r>
          </a:p>
          <a:p>
            <a:pPr marL="0" indent="0">
              <a:buNone/>
            </a:pPr>
            <a:r>
              <a:rPr lang="en-IN" sz="1800" dirty="0"/>
              <a:t>    </a:t>
            </a:r>
            <a:r>
              <a:rPr lang="en-IN" sz="1800" dirty="0" err="1"/>
              <a:t>avg</a:t>
            </a:r>
            <a:r>
              <a:rPr lang="en-IN" sz="1800" dirty="0"/>
              <a:t>(</a:t>
            </a:r>
            <a:r>
              <a:rPr lang="en-IN" sz="1800" dirty="0" err="1"/>
              <a:t>Monthly_charge</a:t>
            </a:r>
            <a:r>
              <a:rPr lang="en-IN" sz="1800" dirty="0"/>
              <a:t>) as </a:t>
            </a:r>
            <a:r>
              <a:rPr lang="en-IN" sz="1800" dirty="0" err="1"/>
              <a:t>average_monthly_charge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    group by Contract;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77" y="3912243"/>
            <a:ext cx="5201119" cy="1946870"/>
          </a:xfrm>
          <a:prstGeom prst="rect">
            <a:avLst/>
          </a:prstGeom>
        </p:spPr>
      </p:pic>
      <p:sp>
        <p:nvSpPr>
          <p:cNvPr id="7" name="Freeform 23"/>
          <p:cNvSpPr/>
          <p:nvPr/>
        </p:nvSpPr>
        <p:spPr>
          <a:xfrm rot="20031068">
            <a:off x="10840548" y="5250384"/>
            <a:ext cx="1480813" cy="2123030"/>
          </a:xfrm>
          <a:custGeom>
            <a:avLst/>
            <a:gdLst/>
            <a:ahLst/>
            <a:cxnLst/>
            <a:rect l="l" t="t" r="r" b="b"/>
            <a:pathLst>
              <a:path w="1480813" h="2123030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3"/>
          <p:cNvSpPr/>
          <p:nvPr/>
        </p:nvSpPr>
        <p:spPr>
          <a:xfrm rot="20031068">
            <a:off x="-356512" y="-515061"/>
            <a:ext cx="1480813" cy="2123030"/>
          </a:xfrm>
          <a:custGeom>
            <a:avLst/>
            <a:gdLst/>
            <a:ahLst/>
            <a:cxnLst/>
            <a:rect l="l" t="t" r="r" b="b"/>
            <a:pathLst>
              <a:path w="1480813" h="2123030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5"/>
          <p:cNvSpPr/>
          <p:nvPr/>
        </p:nvSpPr>
        <p:spPr>
          <a:xfrm rot="8621844" flipV="1">
            <a:off x="8306031" y="1301431"/>
            <a:ext cx="1593327" cy="2017050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1568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/>
          <p:cNvSpPr/>
          <p:nvPr/>
        </p:nvSpPr>
        <p:spPr>
          <a:xfrm rot="19816916" flipH="1">
            <a:off x="7996466" y="-588564"/>
            <a:ext cx="5940956" cy="4828377"/>
          </a:xfrm>
          <a:custGeom>
            <a:avLst/>
            <a:gdLst/>
            <a:ahLst/>
            <a:cxnLst/>
            <a:rect l="l" t="t" r="r" b="b"/>
            <a:pathLst>
              <a:path w="5940956" h="4828377">
                <a:moveTo>
                  <a:pt x="5940956" y="0"/>
                </a:moveTo>
                <a:lnTo>
                  <a:pt x="0" y="0"/>
                </a:lnTo>
                <a:lnTo>
                  <a:pt x="0" y="4828377"/>
                </a:lnTo>
                <a:lnTo>
                  <a:pt x="5940956" y="4828377"/>
                </a:lnTo>
                <a:lnTo>
                  <a:pt x="59409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C</a:t>
            </a:r>
            <a:r>
              <a:rPr lang="en-IN" b="1" dirty="0" smtClean="0"/>
              <a:t>ustomers </a:t>
            </a:r>
            <a:r>
              <a:rPr lang="en-IN" b="1" dirty="0"/>
              <a:t>who have both online security and online backup services and have not churned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err="1"/>
              <a:t>Customer_Status</a:t>
            </a:r>
            <a:r>
              <a:rPr lang="en-IN" sz="1800" dirty="0"/>
              <a:t>, </a:t>
            </a:r>
            <a:r>
              <a:rPr lang="en-IN" sz="1800" dirty="0" err="1"/>
              <a:t>Online_Security,Online_Backup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Online_Backup</a:t>
            </a:r>
            <a:r>
              <a:rPr lang="en-IN" sz="1800" dirty="0"/>
              <a:t> = 'Yes'</a:t>
            </a:r>
          </a:p>
          <a:p>
            <a:pPr marL="0" indent="0">
              <a:buNone/>
            </a:pPr>
            <a:r>
              <a:rPr lang="en-IN" sz="1800" dirty="0"/>
              <a:t>	And </a:t>
            </a:r>
            <a:r>
              <a:rPr lang="en-IN" sz="1800" dirty="0" err="1"/>
              <a:t>Online_Security</a:t>
            </a:r>
            <a:r>
              <a:rPr lang="en-IN" sz="1800" dirty="0"/>
              <a:t> = 'Yes'</a:t>
            </a:r>
          </a:p>
          <a:p>
            <a:pPr marL="0" indent="0">
              <a:buNone/>
            </a:pPr>
            <a:r>
              <a:rPr lang="en-IN" sz="1800" dirty="0"/>
              <a:t>    </a:t>
            </a:r>
            <a:r>
              <a:rPr lang="en-IN" sz="1800" dirty="0" smtClean="0"/>
              <a:t>	And </a:t>
            </a:r>
            <a:r>
              <a:rPr lang="en-IN" sz="1800" dirty="0" err="1"/>
              <a:t>Customer_Status</a:t>
            </a:r>
            <a:r>
              <a:rPr lang="en-IN" sz="1800" dirty="0"/>
              <a:t> in ('</a:t>
            </a:r>
            <a:r>
              <a:rPr lang="en-IN" sz="1800" dirty="0" err="1"/>
              <a:t>Stayed','joined</a:t>
            </a:r>
            <a:r>
              <a:rPr lang="en-IN" sz="1800" dirty="0"/>
              <a:t>');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209" y="3642730"/>
            <a:ext cx="5033826" cy="2052014"/>
          </a:xfrm>
          <a:prstGeom prst="rect">
            <a:avLst/>
          </a:prstGeom>
        </p:spPr>
      </p:pic>
      <p:sp>
        <p:nvSpPr>
          <p:cNvPr id="7" name="Freeform 8"/>
          <p:cNvSpPr/>
          <p:nvPr/>
        </p:nvSpPr>
        <p:spPr>
          <a:xfrm rot="2212948" flipV="1">
            <a:off x="1206166" y="4083061"/>
            <a:ext cx="1581932" cy="1909468"/>
          </a:xfrm>
          <a:custGeom>
            <a:avLst/>
            <a:gdLst/>
            <a:ahLst/>
            <a:cxnLst/>
            <a:rect l="l" t="t" r="r" b="b"/>
            <a:pathLst>
              <a:path w="3617028" h="3833073">
                <a:moveTo>
                  <a:pt x="0" y="3833073"/>
                </a:moveTo>
                <a:lnTo>
                  <a:pt x="3617027" y="3833073"/>
                </a:lnTo>
                <a:lnTo>
                  <a:pt x="3617027" y="0"/>
                </a:lnTo>
                <a:lnTo>
                  <a:pt x="0" y="0"/>
                </a:lnTo>
                <a:lnTo>
                  <a:pt x="0" y="383307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1108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520" y="268905"/>
            <a:ext cx="10515600" cy="1325563"/>
          </a:xfrm>
        </p:spPr>
        <p:txBody>
          <a:bodyPr/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most common combinations of services among churned customers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err="1"/>
              <a:t>Online_Security</a:t>
            </a:r>
            <a:r>
              <a:rPr lang="en-IN" sz="1800" dirty="0"/>
              <a:t>, </a:t>
            </a:r>
            <a:r>
              <a:rPr lang="en-IN" sz="1800" dirty="0" err="1"/>
              <a:t>Online_Backup</a:t>
            </a:r>
            <a:r>
              <a:rPr lang="en-IN" sz="1800" dirty="0"/>
              <a:t>, </a:t>
            </a:r>
            <a:r>
              <a:rPr lang="en-IN" sz="1800" dirty="0" err="1"/>
              <a:t>Device_Protection_Plan</a:t>
            </a:r>
            <a:r>
              <a:rPr lang="en-IN" sz="1800" dirty="0"/>
              <a:t>, </a:t>
            </a:r>
            <a:r>
              <a:rPr lang="en-IN" sz="1800" dirty="0" err="1"/>
              <a:t>Streaming_TV</a:t>
            </a:r>
            <a:r>
              <a:rPr lang="en-IN" sz="1800" dirty="0"/>
              <a:t>, </a:t>
            </a:r>
            <a:r>
              <a:rPr lang="en-IN" sz="1800" dirty="0" err="1"/>
              <a:t>Streaming_Movies</a:t>
            </a:r>
            <a:r>
              <a:rPr lang="en-IN" sz="1800" dirty="0"/>
              <a:t>, COUNT(*) AS Frequency</a:t>
            </a:r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GROUP BY </a:t>
            </a:r>
            <a:r>
              <a:rPr lang="en-IN" sz="1800" dirty="0" err="1"/>
              <a:t>Online_Security</a:t>
            </a:r>
            <a:r>
              <a:rPr lang="en-IN" sz="1800" dirty="0"/>
              <a:t>, </a:t>
            </a:r>
            <a:r>
              <a:rPr lang="en-IN" sz="1800" dirty="0" err="1"/>
              <a:t>Online_Backup</a:t>
            </a:r>
            <a:r>
              <a:rPr lang="en-IN" sz="1800" dirty="0"/>
              <a:t>, </a:t>
            </a:r>
            <a:r>
              <a:rPr lang="en-IN" sz="1800" dirty="0" err="1"/>
              <a:t>Device_Protection_Plan</a:t>
            </a:r>
            <a:r>
              <a:rPr lang="en-IN" sz="1800" dirty="0"/>
              <a:t>, </a:t>
            </a:r>
            <a:r>
              <a:rPr lang="en-IN" sz="1800" dirty="0" err="1"/>
              <a:t>Streaming_TV</a:t>
            </a:r>
            <a:r>
              <a:rPr lang="en-IN" sz="1800" dirty="0"/>
              <a:t>, </a:t>
            </a:r>
            <a:r>
              <a:rPr lang="en-IN" sz="1800" dirty="0" err="1"/>
              <a:t>Streaming_Movies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ORDER BY Frequency DESC;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430" y="4004440"/>
            <a:ext cx="5944115" cy="1539373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961880" y="5245100"/>
            <a:ext cx="1488455" cy="1291398"/>
          </a:xfrm>
          <a:custGeom>
            <a:avLst/>
            <a:gdLst/>
            <a:ahLst/>
            <a:cxnLst/>
            <a:rect l="l" t="t" r="r" b="b"/>
            <a:pathLst>
              <a:path w="1488455" h="1291398">
                <a:moveTo>
                  <a:pt x="0" y="0"/>
                </a:moveTo>
                <a:lnTo>
                  <a:pt x="1488455" y="0"/>
                </a:lnTo>
                <a:lnTo>
                  <a:pt x="1488455" y="1291398"/>
                </a:lnTo>
                <a:lnTo>
                  <a:pt x="0" y="129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35"/>
          <p:cNvSpPr/>
          <p:nvPr/>
        </p:nvSpPr>
        <p:spPr>
          <a:xfrm rot="20475136" flipV="1">
            <a:off x="544681" y="4535288"/>
            <a:ext cx="1593327" cy="2017050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5251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/>
          <p:nvPr/>
        </p:nvSpPr>
        <p:spPr>
          <a:xfrm rot="5400000">
            <a:off x="2966719" y="-2357118"/>
            <a:ext cx="6319519" cy="11033760"/>
          </a:xfrm>
          <a:custGeom>
            <a:avLst/>
            <a:gdLst/>
            <a:ahLst/>
            <a:cxnLst/>
            <a:rect l="l" t="t" r="r" b="b"/>
            <a:pathLst>
              <a:path w="6927975" h="8739418">
                <a:moveTo>
                  <a:pt x="0" y="0"/>
                </a:moveTo>
                <a:lnTo>
                  <a:pt x="6927974" y="0"/>
                </a:lnTo>
                <a:lnTo>
                  <a:pt x="6927974" y="8739418"/>
                </a:lnTo>
                <a:lnTo>
                  <a:pt x="0" y="8739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0240"/>
            <a:ext cx="10515600" cy="1040448"/>
          </a:xfrm>
          <a:solidFill>
            <a:schemeClr val="bg1">
              <a:lumMod val="95000"/>
            </a:schemeClr>
          </a:solidFill>
        </p:spPr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average total charges for customers grouped by gender and marital status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err="1"/>
              <a:t>Gender,Married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1800" dirty="0" err="1"/>
              <a:t>avg</a:t>
            </a:r>
            <a:r>
              <a:rPr lang="en-IN" sz="1800" dirty="0"/>
              <a:t>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average_total_charges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group by Gender, Married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79" y="3333509"/>
            <a:ext cx="4346985" cy="24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average monthly charges for different age groups among churned customers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dirty="0"/>
              <a:t> </a:t>
            </a:r>
          </a:p>
          <a:p>
            <a:pPr marL="0" indent="0">
              <a:buNone/>
            </a:pPr>
            <a:r>
              <a:rPr lang="en-IN" sz="1800" dirty="0"/>
              <a:t>SELECT CASE </a:t>
            </a:r>
          </a:p>
          <a:p>
            <a:pPr marL="0" indent="0">
              <a:buNone/>
            </a:pPr>
            <a:r>
              <a:rPr lang="en-IN" sz="1800" dirty="0"/>
              <a:t>           WHEN Age &lt; 30 THEN 'Under 30'</a:t>
            </a:r>
          </a:p>
          <a:p>
            <a:pPr marL="0" indent="0">
              <a:buNone/>
            </a:pPr>
            <a:r>
              <a:rPr lang="en-IN" sz="1800" dirty="0"/>
              <a:t>           WHEN Age BETWEEN 30 AND 50 THEN '30-50'</a:t>
            </a:r>
          </a:p>
          <a:p>
            <a:pPr marL="0" indent="0">
              <a:buNone/>
            </a:pPr>
            <a:r>
              <a:rPr lang="en-IN" sz="1800" dirty="0"/>
              <a:t>           ELSE 'Above 50'</a:t>
            </a:r>
          </a:p>
          <a:p>
            <a:pPr marL="0" indent="0">
              <a:buNone/>
            </a:pPr>
            <a:r>
              <a:rPr lang="en-IN" sz="1800" dirty="0"/>
              <a:t>       END AS </a:t>
            </a:r>
            <a:r>
              <a:rPr lang="en-IN" sz="1800" dirty="0" err="1"/>
              <a:t>Age_Group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   AVG(</a:t>
            </a:r>
            <a:r>
              <a:rPr lang="en-IN" sz="1800" dirty="0" err="1"/>
              <a:t>Monthly_Charge</a:t>
            </a:r>
            <a:r>
              <a:rPr lang="en-IN" sz="1800" dirty="0"/>
              <a:t>) AS </a:t>
            </a:r>
            <a:r>
              <a:rPr lang="en-IN" sz="1800" dirty="0" err="1"/>
              <a:t>Average_Monthly_Charges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GROUP BY </a:t>
            </a:r>
            <a:r>
              <a:rPr lang="en-IN" sz="1800" dirty="0" err="1"/>
              <a:t>Age_Group</a:t>
            </a:r>
            <a:r>
              <a:rPr lang="en-IN" sz="1800" dirty="0"/>
              <a:t>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36" y="2183016"/>
            <a:ext cx="4669288" cy="1979221"/>
          </a:xfrm>
          <a:prstGeom prst="rect">
            <a:avLst/>
          </a:prstGeom>
        </p:spPr>
      </p:pic>
      <p:sp>
        <p:nvSpPr>
          <p:cNvPr id="5" name="Freeform 35"/>
          <p:cNvSpPr/>
          <p:nvPr/>
        </p:nvSpPr>
        <p:spPr>
          <a:xfrm rot="16507121" flipV="1">
            <a:off x="6965802" y="4638409"/>
            <a:ext cx="1593327" cy="2017050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8829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2" y="-2792507"/>
            <a:ext cx="10972800" cy="12443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average age and total charges for customers with multiple lines and online backup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</a:p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1800" dirty="0" err="1"/>
              <a:t>avg</a:t>
            </a:r>
            <a:r>
              <a:rPr lang="en-IN" sz="1800" dirty="0"/>
              <a:t>(Age) as </a:t>
            </a:r>
            <a:r>
              <a:rPr lang="en-IN" sz="1800" dirty="0" err="1"/>
              <a:t>average_age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</a:t>
            </a:r>
            <a:r>
              <a:rPr lang="en-IN" sz="1800" dirty="0" err="1"/>
              <a:t>avg</a:t>
            </a:r>
            <a:r>
              <a:rPr lang="en-IN" sz="1800" dirty="0"/>
              <a:t>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average_total_Charge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where </a:t>
            </a:r>
            <a:r>
              <a:rPr lang="en-IN" sz="1800" dirty="0" err="1"/>
              <a:t>Multiple_lines</a:t>
            </a:r>
            <a:r>
              <a:rPr lang="en-IN" sz="1800" dirty="0"/>
              <a:t> = 'Yes'</a:t>
            </a:r>
          </a:p>
          <a:p>
            <a:pPr marL="0" indent="0">
              <a:buNone/>
            </a:pPr>
            <a:r>
              <a:rPr lang="en-IN" sz="1800" dirty="0"/>
              <a:t>    and </a:t>
            </a:r>
            <a:r>
              <a:rPr lang="en-IN" sz="1800" dirty="0" err="1"/>
              <a:t>Online_Backup</a:t>
            </a:r>
            <a:r>
              <a:rPr lang="en-IN" sz="1800" dirty="0"/>
              <a:t> = 'Yes'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352" y="3126322"/>
            <a:ext cx="6268982" cy="1026500"/>
          </a:xfrm>
          <a:prstGeom prst="rect">
            <a:avLst/>
          </a:prstGeom>
        </p:spPr>
      </p:pic>
      <p:sp>
        <p:nvSpPr>
          <p:cNvPr id="6" name="Freeform 35"/>
          <p:cNvSpPr/>
          <p:nvPr/>
        </p:nvSpPr>
        <p:spPr>
          <a:xfrm rot="16507121" flipV="1">
            <a:off x="7290922" y="4419910"/>
            <a:ext cx="1593327" cy="2017050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09334" y="-675642"/>
            <a:ext cx="3635118" cy="19487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32426" y="5337539"/>
            <a:ext cx="3635118" cy="19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contract types with the highest churn rate among senior citizens (age 65 and over)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Contract, </a:t>
            </a:r>
          </a:p>
          <a:p>
            <a:pPr marL="0" indent="0">
              <a:buNone/>
            </a:pPr>
            <a:r>
              <a:rPr lang="en-IN" sz="1800" dirty="0"/>
              <a:t>       COUNT(*) AS </a:t>
            </a:r>
            <a:r>
              <a:rPr lang="en-IN" sz="1800" dirty="0" err="1"/>
              <a:t>Total_Customers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   SUM(CASE WHEN </a:t>
            </a:r>
            <a:r>
              <a:rPr lang="en-IN" sz="1800" dirty="0" err="1"/>
              <a:t>Customer_Status</a:t>
            </a:r>
            <a:r>
              <a:rPr lang="en-IN" sz="1800" dirty="0"/>
              <a:t> = 'Churned' THEN 1 ELSE 0 END) AS </a:t>
            </a:r>
            <a:r>
              <a:rPr lang="en-IN" sz="1800" dirty="0" err="1"/>
              <a:t>Churned_Customers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   (SUM(CASE WHEN </a:t>
            </a:r>
            <a:r>
              <a:rPr lang="en-IN" sz="1800" dirty="0" err="1"/>
              <a:t>Customer_Status</a:t>
            </a:r>
            <a:r>
              <a:rPr lang="en-IN" sz="1800" dirty="0"/>
              <a:t> = 'Churned' THEN 1 ELSE 0 END) * 100.0 / COUNT(*)) AS </a:t>
            </a:r>
            <a:r>
              <a:rPr lang="en-IN" sz="1800" dirty="0" err="1"/>
              <a:t>Churn_Rate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Age &gt;= 65</a:t>
            </a:r>
          </a:p>
          <a:p>
            <a:pPr marL="0" indent="0">
              <a:buNone/>
            </a:pPr>
            <a:r>
              <a:rPr lang="en-IN" sz="1800" dirty="0"/>
              <a:t>GROUP BY Contract</a:t>
            </a:r>
          </a:p>
          <a:p>
            <a:pPr marL="0" indent="0">
              <a:buNone/>
            </a:pPr>
            <a:r>
              <a:rPr lang="en-IN" sz="1800" dirty="0" smtClean="0"/>
              <a:t>ORDER BY Churn Rate DESC;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70" y="4928597"/>
            <a:ext cx="7269395" cy="1383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174" y="5202602"/>
            <a:ext cx="3635118" cy="19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average monthly charges for customers who have multiple lines and streaming TV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AVG(</a:t>
            </a:r>
            <a:r>
              <a:rPr lang="en-IN" sz="1800" dirty="0" err="1"/>
              <a:t>Monthly_Charge</a:t>
            </a:r>
            <a:r>
              <a:rPr lang="en-IN" sz="1800" dirty="0"/>
              <a:t>) AS </a:t>
            </a:r>
            <a:r>
              <a:rPr lang="en-IN" sz="1800" dirty="0" err="1"/>
              <a:t>Average_Monthly_Charges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Multiple_Lines</a:t>
            </a:r>
            <a:r>
              <a:rPr lang="en-IN" sz="1800" dirty="0"/>
              <a:t> = 'Yes' </a:t>
            </a:r>
          </a:p>
          <a:p>
            <a:pPr marL="0" indent="0">
              <a:buNone/>
            </a:pPr>
            <a:r>
              <a:rPr lang="en-IN" sz="1800" dirty="0"/>
              <a:t>  AND </a:t>
            </a:r>
            <a:r>
              <a:rPr lang="en-IN" sz="1800" dirty="0" err="1"/>
              <a:t>Streaming_TV</a:t>
            </a:r>
            <a:r>
              <a:rPr lang="en-IN" sz="1800" dirty="0"/>
              <a:t> = 'Yes';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57" y="3773347"/>
            <a:ext cx="7147745" cy="1360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762" y="4909278"/>
            <a:ext cx="3635118" cy="19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customers who have churned and used the most online services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err="1"/>
              <a:t>Customer_ID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   (CASE WHEN </a:t>
            </a:r>
            <a:r>
              <a:rPr lang="en-IN" sz="1800" dirty="0" err="1"/>
              <a:t>Online_Security</a:t>
            </a:r>
            <a:r>
              <a:rPr lang="en-IN" sz="1800" dirty="0"/>
              <a:t> = 'Yes' THEN 1 ELSE 0 END +</a:t>
            </a:r>
          </a:p>
          <a:p>
            <a:pPr marL="0" indent="0">
              <a:buNone/>
            </a:pPr>
            <a:r>
              <a:rPr lang="en-IN" sz="1800" dirty="0"/>
              <a:t>        CASE WHEN </a:t>
            </a:r>
            <a:r>
              <a:rPr lang="en-IN" sz="1800" dirty="0" err="1"/>
              <a:t>Online_Backup</a:t>
            </a:r>
            <a:r>
              <a:rPr lang="en-IN" sz="1800" dirty="0"/>
              <a:t> = 'Yes' THEN 1 ELSE 0 END +</a:t>
            </a:r>
          </a:p>
          <a:p>
            <a:pPr marL="0" indent="0">
              <a:buNone/>
            </a:pPr>
            <a:r>
              <a:rPr lang="en-IN" sz="1800" dirty="0"/>
              <a:t>        CASE WHEN </a:t>
            </a:r>
            <a:r>
              <a:rPr lang="en-IN" sz="1800" dirty="0" err="1"/>
              <a:t>Device_Protection_Plan</a:t>
            </a:r>
            <a:r>
              <a:rPr lang="en-IN" sz="1800" dirty="0"/>
              <a:t> = 'Yes' THEN 1 ELSE 0 END +</a:t>
            </a:r>
          </a:p>
          <a:p>
            <a:pPr marL="0" indent="0">
              <a:buNone/>
            </a:pPr>
            <a:r>
              <a:rPr lang="en-IN" sz="1800" dirty="0"/>
              <a:t>        CASE WHEN </a:t>
            </a:r>
            <a:r>
              <a:rPr lang="en-IN" sz="1800" dirty="0" err="1"/>
              <a:t>Premium_Tech_Support</a:t>
            </a:r>
            <a:r>
              <a:rPr lang="en-IN" sz="1800" dirty="0"/>
              <a:t> = 'Yes' THEN 1 ELSE 0 END) AS </a:t>
            </a:r>
            <a:r>
              <a:rPr lang="en-IN" sz="1800" dirty="0" err="1"/>
              <a:t>Total_Online_Services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ORDER BY </a:t>
            </a:r>
            <a:r>
              <a:rPr lang="en-IN" sz="1800" dirty="0" err="1"/>
              <a:t>Total_Online_Services</a:t>
            </a:r>
            <a:r>
              <a:rPr lang="en-IN" sz="1800" dirty="0"/>
              <a:t> DESC;</a:t>
            </a:r>
          </a:p>
          <a:p>
            <a:pPr marL="0" indent="0">
              <a:buNone/>
            </a:pPr>
            <a:r>
              <a:rPr lang="en-IN" sz="1400" dirty="0"/>
              <a:t> 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28" y="3743236"/>
            <a:ext cx="4713420" cy="2433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-1444332" y="5083463"/>
            <a:ext cx="4079596" cy="21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2" y="-2792507"/>
            <a:ext cx="10972800" cy="12443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Introduction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6238"/>
            <a:ext cx="10515600" cy="4853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Customer Churn Definition: </a:t>
            </a:r>
            <a:r>
              <a:rPr lang="en-IN" dirty="0" smtClean="0"/>
              <a:t>Refers to the rate at which customers discontinue using a company’s services.</a:t>
            </a:r>
          </a:p>
          <a:p>
            <a:pPr marL="0" indent="0">
              <a:buNone/>
            </a:pPr>
            <a:r>
              <a:rPr lang="en-IN" b="1" dirty="0" smtClean="0"/>
              <a:t>Revenue Impact: </a:t>
            </a:r>
            <a:r>
              <a:rPr lang="en-IN" dirty="0" smtClean="0"/>
              <a:t>High churn affects revenue, as acquiring new customers is often more expensive than retaining existing ones.</a:t>
            </a:r>
          </a:p>
          <a:p>
            <a:pPr marL="0" indent="0">
              <a:buNone/>
            </a:pPr>
            <a:r>
              <a:rPr lang="en-IN" b="1" dirty="0" smtClean="0"/>
              <a:t>Strategic Priority: </a:t>
            </a:r>
            <a:r>
              <a:rPr lang="en-IN" dirty="0" smtClean="0"/>
              <a:t>In the competitive telecom industry, customer retention is essential for maintaining profitability and steady revenue streams.</a:t>
            </a:r>
          </a:p>
          <a:p>
            <a:pPr marL="0" indent="0">
              <a:buNone/>
            </a:pPr>
            <a:r>
              <a:rPr lang="en-IN" b="1" dirty="0" smtClean="0"/>
              <a:t>Targeted Retention Strategies:</a:t>
            </a:r>
          </a:p>
          <a:p>
            <a:pPr lvl="1"/>
            <a:r>
              <a:rPr lang="en-IN" dirty="0" err="1" smtClean="0"/>
              <a:t>Analyzing</a:t>
            </a:r>
            <a:r>
              <a:rPr lang="en-IN" dirty="0" smtClean="0"/>
              <a:t> customer segments prone to churn.</a:t>
            </a:r>
          </a:p>
          <a:p>
            <a:pPr lvl="1"/>
            <a:r>
              <a:rPr lang="en-IN" dirty="0" smtClean="0"/>
              <a:t>Developing strategies to retain high-risk customers, reducing churn-related costs.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694" y="-392484"/>
            <a:ext cx="3635118" cy="19487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0459" y="5415017"/>
            <a:ext cx="4077151" cy="218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average age and total charges for customers with different combinations of streaming services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78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err="1"/>
              <a:t>Streaming_Movies</a:t>
            </a:r>
            <a:r>
              <a:rPr lang="en-IN" sz="1800" dirty="0"/>
              <a:t>, </a:t>
            </a:r>
            <a:r>
              <a:rPr lang="en-IN" sz="1800" dirty="0" err="1"/>
              <a:t>Streaming_Music</a:t>
            </a:r>
            <a:r>
              <a:rPr lang="en-IN" sz="1800" dirty="0"/>
              <a:t>, </a:t>
            </a:r>
            <a:r>
              <a:rPr lang="en-IN" sz="1800" dirty="0" err="1"/>
              <a:t>Streaming_TV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 err="1"/>
              <a:t>avg</a:t>
            </a:r>
            <a:r>
              <a:rPr lang="en-IN" sz="1800" dirty="0"/>
              <a:t>(Age) as </a:t>
            </a:r>
            <a:r>
              <a:rPr lang="en-IN" sz="1800" dirty="0" err="1"/>
              <a:t>average_age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 err="1"/>
              <a:t>avg</a:t>
            </a:r>
            <a:r>
              <a:rPr lang="en-IN" sz="1800" dirty="0"/>
              <a:t>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average_total_charges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													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group by </a:t>
            </a:r>
            <a:r>
              <a:rPr lang="en-IN" sz="1800" dirty="0" err="1"/>
              <a:t>Streaming_Movies,Streaming_Music</a:t>
            </a:r>
            <a:r>
              <a:rPr lang="en-IN" sz="1800" dirty="0"/>
              <a:t>, </a:t>
            </a:r>
            <a:r>
              <a:rPr lang="en-IN" sz="1800" dirty="0" err="1"/>
              <a:t>Streaming_Tv</a:t>
            </a:r>
            <a:endParaRPr lang="en-IN" sz="18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57" y="3723502"/>
            <a:ext cx="4287501" cy="2213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934" y="4413196"/>
            <a:ext cx="3635118" cy="19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8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25" y="508000"/>
            <a:ext cx="10229975" cy="5882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gender distribution among customers who have churned and are on yearly contracts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Gender, COUNT(*) AS </a:t>
            </a:r>
            <a:r>
              <a:rPr lang="en-IN" sz="1800" dirty="0" err="1"/>
              <a:t>Customer_Count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  AND Contract = 'One Year'</a:t>
            </a:r>
          </a:p>
          <a:p>
            <a:pPr marL="0" indent="0">
              <a:buNone/>
            </a:pPr>
            <a:r>
              <a:rPr lang="en-IN" sz="1800" dirty="0"/>
              <a:t>GROUP BY Gender;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6" y="3673557"/>
            <a:ext cx="4144513" cy="213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average monthly charges and total charges for customers who have churned, grouped by contract type and internet service type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Contract, </a:t>
            </a:r>
            <a:r>
              <a:rPr lang="en-IN" sz="1800" dirty="0" err="1"/>
              <a:t>Internet_Service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   AVG(</a:t>
            </a:r>
            <a:r>
              <a:rPr lang="en-IN" sz="1800" dirty="0" err="1"/>
              <a:t>Monthly_Charge</a:t>
            </a:r>
            <a:r>
              <a:rPr lang="en-IN" sz="1800" dirty="0"/>
              <a:t>) AS </a:t>
            </a:r>
            <a:r>
              <a:rPr lang="en-IN" sz="1800" dirty="0" err="1"/>
              <a:t>Average_Monthly_Charges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   AVG(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Average_Total_Charges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GROUP BY Contract, </a:t>
            </a:r>
            <a:r>
              <a:rPr lang="en-IN" sz="1800" dirty="0" err="1"/>
              <a:t>Internet_Service</a:t>
            </a:r>
            <a:r>
              <a:rPr lang="en-IN" sz="1800" dirty="0"/>
              <a:t>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21" y="3971556"/>
            <a:ext cx="4271232" cy="2205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93967">
            <a:off x="7064104" y="2328022"/>
            <a:ext cx="8978535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customers who have churned and are not using online services, and their average total charges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AVG(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Average_Total_Charges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  AND </a:t>
            </a:r>
            <a:r>
              <a:rPr lang="en-IN" sz="1800" dirty="0" err="1"/>
              <a:t>Online_Security</a:t>
            </a:r>
            <a:r>
              <a:rPr lang="en-IN" sz="1800" dirty="0"/>
              <a:t> = 'No'</a:t>
            </a:r>
          </a:p>
          <a:p>
            <a:pPr marL="0" indent="0">
              <a:buNone/>
            </a:pPr>
            <a:r>
              <a:rPr lang="en-IN" sz="1800" dirty="0"/>
              <a:t>  AND </a:t>
            </a:r>
            <a:r>
              <a:rPr lang="en-IN" sz="1800" dirty="0" err="1"/>
              <a:t>Online_Backup</a:t>
            </a:r>
            <a:r>
              <a:rPr lang="en-IN" sz="1800" dirty="0"/>
              <a:t> = 'No'</a:t>
            </a:r>
          </a:p>
          <a:p>
            <a:pPr marL="0" indent="0">
              <a:buNone/>
            </a:pPr>
            <a:r>
              <a:rPr lang="en-IN" sz="1800" dirty="0"/>
              <a:t>  AND </a:t>
            </a:r>
            <a:r>
              <a:rPr lang="en-IN" sz="1800" dirty="0" err="1"/>
              <a:t>Device_Protection_Plan</a:t>
            </a:r>
            <a:r>
              <a:rPr lang="en-IN" sz="1800" dirty="0"/>
              <a:t> = 'No'</a:t>
            </a:r>
          </a:p>
          <a:p>
            <a:pPr marL="0" indent="0">
              <a:buNone/>
            </a:pPr>
            <a:r>
              <a:rPr lang="en-IN" sz="1800" dirty="0"/>
              <a:t>  AND </a:t>
            </a:r>
            <a:r>
              <a:rPr lang="en-IN" sz="1800" dirty="0" err="1"/>
              <a:t>Premium_Tech_Support</a:t>
            </a:r>
            <a:r>
              <a:rPr lang="en-IN" sz="1800" dirty="0"/>
              <a:t> = 'No';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864" y="2160752"/>
            <a:ext cx="3577353" cy="1847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0320" y="5104076"/>
            <a:ext cx="13714532" cy="19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average monthly charges and total charges for customers who have churned, grouped by the number of dependents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err="1"/>
              <a:t>Number_of_Dependents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   AVG(</a:t>
            </a:r>
            <a:r>
              <a:rPr lang="en-IN" sz="1800" dirty="0" err="1"/>
              <a:t>Monthly_Charge</a:t>
            </a:r>
            <a:r>
              <a:rPr lang="en-IN" sz="1800" dirty="0"/>
              <a:t>) AS </a:t>
            </a:r>
            <a:r>
              <a:rPr lang="en-IN" sz="1800" dirty="0" err="1"/>
              <a:t>Average_Monthly_Charges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   AVG(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Average_Total_Charges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GROUP BY </a:t>
            </a:r>
            <a:r>
              <a:rPr lang="en-IN" sz="1800" dirty="0" err="1"/>
              <a:t>Number_of_Dependents</a:t>
            </a:r>
            <a:r>
              <a:rPr lang="en-IN" sz="1800" dirty="0"/>
              <a:t>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142" y="3062930"/>
            <a:ext cx="4271232" cy="2205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374" y="4616396"/>
            <a:ext cx="3635118" cy="19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6320"/>
            <a:ext cx="10515600" cy="65436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 smtClean="0"/>
              <a:t>customers who have churned, and their contract duration in months (for monthly contracts)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84399"/>
            <a:ext cx="105156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err="1"/>
              <a:t>Customer_ID</a:t>
            </a:r>
            <a:r>
              <a:rPr lang="en-IN" sz="1800" dirty="0"/>
              <a:t>, </a:t>
            </a:r>
            <a:r>
              <a:rPr lang="en-IN" sz="1800" dirty="0" err="1"/>
              <a:t>Tenure_in_Months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  AND Contract = 'Month-to-Month';</a:t>
            </a:r>
          </a:p>
          <a:p>
            <a:pPr marL="0" indent="0">
              <a:buNone/>
            </a:pPr>
            <a:r>
              <a:rPr lang="en-IN" sz="1400" dirty="0"/>
              <a:t> 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40" y="3738880"/>
            <a:ext cx="4820308" cy="2120952"/>
          </a:xfrm>
          <a:prstGeom prst="rect">
            <a:avLst/>
          </a:prstGeom>
        </p:spPr>
      </p:pic>
      <p:sp>
        <p:nvSpPr>
          <p:cNvPr id="6" name="Freeform 17"/>
          <p:cNvSpPr/>
          <p:nvPr/>
        </p:nvSpPr>
        <p:spPr>
          <a:xfrm rot="4980522">
            <a:off x="6927679" y="3259990"/>
            <a:ext cx="8369851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90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average age and total charges for customers who have churned, grouped by internet service and phone service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err="1"/>
              <a:t>Internet_Service</a:t>
            </a:r>
            <a:r>
              <a:rPr lang="en-IN" sz="1800" dirty="0"/>
              <a:t>, </a:t>
            </a:r>
            <a:r>
              <a:rPr lang="en-IN" sz="1800" dirty="0" err="1"/>
              <a:t>Phone_Service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   AVG(Age) AS </a:t>
            </a:r>
            <a:r>
              <a:rPr lang="en-IN" sz="1800" dirty="0" err="1"/>
              <a:t>Average_Age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   AVG(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Average_Total_Charges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</a:t>
            </a:r>
          </a:p>
          <a:p>
            <a:pPr marL="0" indent="0">
              <a:buNone/>
            </a:pPr>
            <a:r>
              <a:rPr lang="en-IN" sz="1800" dirty="0"/>
              <a:t>GROUP BY </a:t>
            </a:r>
            <a:r>
              <a:rPr lang="en-IN" sz="1800" dirty="0" err="1"/>
              <a:t>Internet_Service</a:t>
            </a:r>
            <a:r>
              <a:rPr lang="en-IN" sz="1800" dirty="0"/>
              <a:t>, </a:t>
            </a:r>
            <a:r>
              <a:rPr lang="en-IN" sz="1800" dirty="0" err="1"/>
              <a:t>Phone_Service</a:t>
            </a:r>
            <a:r>
              <a:rPr lang="en-IN" sz="1800" dirty="0"/>
              <a:t>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99" y="4162492"/>
            <a:ext cx="3901445" cy="2014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214" y="4717996"/>
            <a:ext cx="3635118" cy="19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V</a:t>
            </a:r>
            <a:r>
              <a:rPr lang="en-IN" b="1" dirty="0" smtClean="0"/>
              <a:t>iew </a:t>
            </a:r>
            <a:r>
              <a:rPr lang="en-IN" b="1" dirty="0"/>
              <a:t>to find the customers with the highest monthly charges in each contract type</a:t>
            </a:r>
            <a:endParaRPr lang="en-IN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CREATE VIEW </a:t>
            </a:r>
            <a:r>
              <a:rPr lang="en-US" sz="1800" dirty="0" err="1"/>
              <a:t>highest_monthly_charges</a:t>
            </a:r>
            <a:r>
              <a:rPr lang="en-US" sz="1800" dirty="0"/>
              <a:t> ASWITH </a:t>
            </a:r>
            <a:r>
              <a:rPr lang="en-US" sz="1800" dirty="0" err="1"/>
              <a:t>MaxCharges</a:t>
            </a:r>
            <a:r>
              <a:rPr lang="en-US" sz="1800" dirty="0"/>
              <a:t> AS (    SELECT         Contract,        MAX(</a:t>
            </a:r>
            <a:r>
              <a:rPr lang="en-US" sz="1800" dirty="0" err="1"/>
              <a:t>Monthly_Charge</a:t>
            </a:r>
            <a:r>
              <a:rPr lang="en-US" sz="1800" dirty="0"/>
              <a:t>) AS </a:t>
            </a:r>
            <a:r>
              <a:rPr lang="en-US" sz="1800" dirty="0" err="1"/>
              <a:t>MaxMonthlyCharge</a:t>
            </a:r>
            <a:r>
              <a:rPr lang="en-US" sz="1800" dirty="0"/>
              <a:t>    FROM         </a:t>
            </a:r>
            <a:r>
              <a:rPr lang="en-US" sz="1800" dirty="0" err="1"/>
              <a:t>customer_churn</a:t>
            </a:r>
            <a:r>
              <a:rPr lang="en-US" sz="1800" dirty="0"/>
              <a:t>    GROUP BY         Contract)SELECT     </a:t>
            </a:r>
            <a:r>
              <a:rPr lang="en-US" sz="1800" dirty="0" err="1"/>
              <a:t>c.Contract</a:t>
            </a:r>
            <a:r>
              <a:rPr lang="en-US" sz="1800" dirty="0"/>
              <a:t>,    </a:t>
            </a:r>
            <a:r>
              <a:rPr lang="en-US" sz="1800" dirty="0" err="1"/>
              <a:t>c.Customer_ID</a:t>
            </a:r>
            <a:r>
              <a:rPr lang="en-US" sz="1800" dirty="0"/>
              <a:t>,          -- Assuming there's a </a:t>
            </a:r>
            <a:r>
              <a:rPr lang="en-US" sz="1800" dirty="0" err="1"/>
              <a:t>CustomerID</a:t>
            </a:r>
            <a:r>
              <a:rPr lang="en-US" sz="1800" dirty="0"/>
              <a:t> field    </a:t>
            </a:r>
            <a:r>
              <a:rPr lang="en-US" sz="1800" dirty="0" err="1"/>
              <a:t>c.Monthly_ChargeFROM</a:t>
            </a:r>
            <a:r>
              <a:rPr lang="en-US" sz="1800" dirty="0"/>
              <a:t>     </a:t>
            </a:r>
            <a:r>
              <a:rPr lang="en-US" sz="1800" dirty="0" err="1"/>
              <a:t>customer_churn</a:t>
            </a:r>
            <a:r>
              <a:rPr lang="en-US" sz="1800" dirty="0"/>
              <a:t> </a:t>
            </a:r>
            <a:r>
              <a:rPr lang="en-US" sz="1800" dirty="0" err="1"/>
              <a:t>cJOIN</a:t>
            </a:r>
            <a:r>
              <a:rPr lang="en-US" sz="1800" dirty="0"/>
              <a:t>     </a:t>
            </a:r>
            <a:r>
              <a:rPr lang="en-US" sz="1800" dirty="0" err="1"/>
              <a:t>MaxCharges</a:t>
            </a:r>
            <a:r>
              <a:rPr lang="en-US" sz="1800" dirty="0"/>
              <a:t> mc ON </a:t>
            </a:r>
            <a:r>
              <a:rPr lang="en-US" sz="1800" dirty="0" err="1"/>
              <a:t>c.Contract</a:t>
            </a:r>
            <a:r>
              <a:rPr lang="en-US" sz="1800" dirty="0"/>
              <a:t> = </a:t>
            </a:r>
            <a:r>
              <a:rPr lang="en-US" sz="1800" dirty="0" err="1"/>
              <a:t>mc.Contract</a:t>
            </a:r>
            <a:r>
              <a:rPr lang="en-US" sz="1800" dirty="0"/>
              <a:t> AND </a:t>
            </a:r>
            <a:r>
              <a:rPr lang="en-US" sz="1800" dirty="0" err="1"/>
              <a:t>c.Monthly_Charge</a:t>
            </a:r>
            <a:r>
              <a:rPr lang="en-US" sz="1800" dirty="0"/>
              <a:t> = </a:t>
            </a:r>
            <a:r>
              <a:rPr lang="en-US" sz="1800" dirty="0" err="1"/>
              <a:t>mc.MaxMonthlyCharge</a:t>
            </a:r>
            <a:r>
              <a:rPr lang="en-US" sz="1800" dirty="0"/>
              <a:t>;			</a:t>
            </a:r>
            <a:endParaRPr lang="en-US" sz="1800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SELECT     Contract,    MAX(</a:t>
            </a:r>
            <a:r>
              <a:rPr lang="en-US" sz="2000" dirty="0" err="1"/>
              <a:t>Monthly_Charge</a:t>
            </a:r>
            <a:r>
              <a:rPr lang="en-US" sz="2000" dirty="0"/>
              <a:t>) AS </a:t>
            </a:r>
            <a:r>
              <a:rPr lang="en-US" sz="2000" dirty="0" err="1"/>
              <a:t>highest_monthly_chargesFROM</a:t>
            </a:r>
            <a:r>
              <a:rPr lang="en-US" sz="2000" dirty="0"/>
              <a:t>     </a:t>
            </a:r>
            <a:r>
              <a:rPr lang="en-US" sz="2000" dirty="0" err="1"/>
              <a:t>Customer_churnGROUP</a:t>
            </a:r>
            <a:r>
              <a:rPr lang="en-US" sz="2000" dirty="0"/>
              <a:t> BY     Contract;</a:t>
            </a:r>
            <a:endParaRPr lang="en-IN" sz="2000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4670907"/>
            <a:ext cx="4440622" cy="1518756"/>
          </a:xfrm>
          <a:prstGeom prst="rect">
            <a:avLst/>
          </a:prstGeom>
        </p:spPr>
      </p:pic>
      <p:sp>
        <p:nvSpPr>
          <p:cNvPr id="14" name="Freeform 17"/>
          <p:cNvSpPr/>
          <p:nvPr/>
        </p:nvSpPr>
        <p:spPr>
          <a:xfrm rot="5400000">
            <a:off x="6567619" y="3960697"/>
            <a:ext cx="106981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7"/>
          <p:cNvSpPr/>
          <p:nvPr/>
        </p:nvSpPr>
        <p:spPr>
          <a:xfrm rot="5400000" flipV="1">
            <a:off x="-6570200" y="798116"/>
            <a:ext cx="10007253" cy="4972555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783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Created a </a:t>
            </a:r>
            <a:r>
              <a:rPr lang="en-IN" b="1" dirty="0"/>
              <a:t>view to identify customers who have churned and the average monthly charges compared to the overall average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 smtClean="0"/>
              <a:t>CREATE </a:t>
            </a:r>
            <a:r>
              <a:rPr lang="en-IN" sz="1800" dirty="0"/>
              <a:t>VIEW </a:t>
            </a:r>
            <a:r>
              <a:rPr lang="en-IN" sz="1800" dirty="0" err="1"/>
              <a:t>Churned_Customers_Average_Comparison</a:t>
            </a:r>
            <a:r>
              <a:rPr lang="en-IN" sz="1800" dirty="0"/>
              <a:t> AS</a:t>
            </a:r>
          </a:p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err="1"/>
              <a:t>Customer_ID</a:t>
            </a:r>
            <a:r>
              <a:rPr lang="en-IN" sz="1800" dirty="0"/>
              <a:t>, </a:t>
            </a:r>
            <a:r>
              <a:rPr lang="en-IN" sz="1800" dirty="0" err="1"/>
              <a:t>Monthly_Charge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   (SELECT AVG(</a:t>
            </a:r>
            <a:r>
              <a:rPr lang="en-IN" sz="1800" dirty="0" err="1"/>
              <a:t>Monthly_Charge</a:t>
            </a:r>
            <a:r>
              <a:rPr lang="en-IN" sz="1800" dirty="0"/>
              <a:t>) FROM </a:t>
            </a:r>
            <a:r>
              <a:rPr lang="en-IN" sz="1800" dirty="0" err="1"/>
              <a:t>customer_churn</a:t>
            </a:r>
            <a:r>
              <a:rPr lang="en-IN" sz="1800" dirty="0"/>
              <a:t>) AS </a:t>
            </a:r>
            <a:r>
              <a:rPr lang="en-IN" sz="1800" dirty="0" err="1"/>
              <a:t>Overall_Average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   </a:t>
            </a:r>
            <a:r>
              <a:rPr lang="en-IN" sz="1800" dirty="0" err="1"/>
              <a:t>Monthly_Charge</a:t>
            </a:r>
            <a:r>
              <a:rPr lang="en-IN" sz="1800" dirty="0"/>
              <a:t> - (SELECT AVG(</a:t>
            </a:r>
            <a:r>
              <a:rPr lang="en-IN" sz="1800" dirty="0" err="1"/>
              <a:t>Monthly_Charge</a:t>
            </a:r>
            <a:r>
              <a:rPr lang="en-IN" sz="1800" dirty="0"/>
              <a:t>) FROM </a:t>
            </a:r>
            <a:r>
              <a:rPr lang="en-IN" sz="1800" dirty="0" err="1"/>
              <a:t>customer_churn</a:t>
            </a:r>
            <a:r>
              <a:rPr lang="en-IN" sz="1800" dirty="0"/>
              <a:t>) AS </a:t>
            </a:r>
            <a:r>
              <a:rPr lang="en-IN" sz="1800" dirty="0" err="1"/>
              <a:t>Difference_From_Average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'Churned';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298" y="3854370"/>
            <a:ext cx="5345779" cy="1360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94" y="4758636"/>
            <a:ext cx="3635118" cy="19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0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Created </a:t>
            </a:r>
            <a:r>
              <a:rPr lang="en-IN" b="1" dirty="0"/>
              <a:t>a view to find the customers who have churned and their cumulative total charges over time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CREATE VIEW </a:t>
            </a:r>
            <a:r>
              <a:rPr lang="en-US" sz="2400" dirty="0" err="1"/>
              <a:t>Cumulative_Total_Charges</a:t>
            </a:r>
            <a:r>
              <a:rPr lang="en-US" sz="2400" dirty="0"/>
              <a:t> </a:t>
            </a:r>
            <a:r>
              <a:rPr lang="en-US" sz="2400" dirty="0" smtClean="0"/>
              <a:t>AS SELECT     </a:t>
            </a:r>
            <a:r>
              <a:rPr lang="en-US" sz="2400" dirty="0" err="1"/>
              <a:t>Customer_ID</a:t>
            </a:r>
            <a:r>
              <a:rPr lang="en-US" sz="2400" dirty="0"/>
              <a:t>,     </a:t>
            </a:r>
            <a:r>
              <a:rPr lang="en-US" sz="2400" dirty="0" err="1"/>
              <a:t>Tenure_in_Months</a:t>
            </a:r>
            <a:r>
              <a:rPr lang="en-US" sz="2400" dirty="0"/>
              <a:t>,    SUM(</a:t>
            </a:r>
            <a:r>
              <a:rPr lang="en-US" sz="2400" dirty="0" err="1"/>
              <a:t>Total_Charges</a:t>
            </a:r>
            <a:r>
              <a:rPr lang="en-US" sz="2400" dirty="0"/>
              <a:t>) AS </a:t>
            </a:r>
            <a:r>
              <a:rPr lang="en-US" sz="2400" dirty="0" err="1"/>
              <a:t>Cumulative_ChargesFROM</a:t>
            </a:r>
            <a:r>
              <a:rPr lang="en-US" sz="2400" dirty="0"/>
              <a:t>     </a:t>
            </a:r>
            <a:r>
              <a:rPr lang="en-US" sz="2400" dirty="0" err="1"/>
              <a:t>customer_churnWHERE</a:t>
            </a:r>
            <a:r>
              <a:rPr lang="en-US" sz="2400" dirty="0"/>
              <a:t>     </a:t>
            </a:r>
            <a:r>
              <a:rPr lang="en-US" sz="2400" dirty="0" err="1"/>
              <a:t>Customer_Status</a:t>
            </a:r>
            <a:r>
              <a:rPr lang="en-US" sz="2400" dirty="0"/>
              <a:t> = '</a:t>
            </a:r>
            <a:r>
              <a:rPr lang="en-US" sz="2400" dirty="0" err="1"/>
              <a:t>Churned'GROUP</a:t>
            </a:r>
            <a:r>
              <a:rPr lang="en-US" sz="2400" dirty="0"/>
              <a:t> BY     </a:t>
            </a:r>
            <a:r>
              <a:rPr lang="en-US" sz="2400" dirty="0" err="1"/>
              <a:t>Customer_ID</a:t>
            </a:r>
            <a:r>
              <a:rPr lang="en-US" sz="2400" dirty="0"/>
              <a:t>,     </a:t>
            </a:r>
            <a:r>
              <a:rPr lang="en-US" sz="2400" dirty="0" err="1"/>
              <a:t>Tenure_in_MonthsORDER</a:t>
            </a:r>
            <a:r>
              <a:rPr lang="en-US" sz="2400" dirty="0"/>
              <a:t> BY     </a:t>
            </a:r>
            <a:r>
              <a:rPr lang="en-US" sz="2400" dirty="0" err="1"/>
              <a:t>Customer_ID</a:t>
            </a:r>
            <a:r>
              <a:rPr lang="en-US" sz="2400" dirty="0"/>
              <a:t>,     </a:t>
            </a:r>
            <a:r>
              <a:rPr lang="en-US" sz="2400" dirty="0" err="1"/>
              <a:t>Tenure_in_Months;SELECT</a:t>
            </a:r>
            <a:r>
              <a:rPr lang="en-US" sz="2400" dirty="0"/>
              <a:t> * FROM </a:t>
            </a:r>
            <a:r>
              <a:rPr lang="en-US" sz="2400" dirty="0" err="1"/>
              <a:t>Cumulative_Total_Charges</a:t>
            </a:r>
            <a:r>
              <a:rPr lang="en-US" sz="2400" dirty="0"/>
              <a:t>;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371" y="4535201"/>
            <a:ext cx="6983655" cy="1776699"/>
          </a:xfrm>
          <a:prstGeom prst="rect">
            <a:avLst/>
          </a:prstGeom>
        </p:spPr>
      </p:pic>
      <p:sp>
        <p:nvSpPr>
          <p:cNvPr id="5" name="Freeform 17"/>
          <p:cNvSpPr/>
          <p:nvPr/>
        </p:nvSpPr>
        <p:spPr>
          <a:xfrm rot="5400000">
            <a:off x="-5212080" y="3233001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7"/>
          <p:cNvSpPr/>
          <p:nvPr/>
        </p:nvSpPr>
        <p:spPr>
          <a:xfrm rot="5400000">
            <a:off x="6430863" y="3614622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420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04" y="-2792507"/>
            <a:ext cx="8762037" cy="12443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1235" y="1825625"/>
            <a:ext cx="8044406" cy="4351338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/>
              <a:t>Tools Used: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MySQL Workbench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Power </a:t>
            </a:r>
            <a:r>
              <a:rPr lang="en-IN" dirty="0" smtClean="0"/>
              <a:t>BI</a:t>
            </a:r>
          </a:p>
          <a:p>
            <a:pPr marL="0" indent="0">
              <a:buNone/>
            </a:pPr>
            <a:r>
              <a:rPr lang="en-IN" b="1" dirty="0" smtClean="0"/>
              <a:t>Problem </a:t>
            </a:r>
            <a:r>
              <a:rPr lang="en-IN" b="1" dirty="0" smtClean="0"/>
              <a:t>Statement: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Predicting Customer Churn in Telecom </a:t>
            </a:r>
            <a:r>
              <a:rPr lang="en-IN" dirty="0" smtClean="0"/>
              <a:t>Industry</a:t>
            </a:r>
          </a:p>
          <a:p>
            <a:pPr marL="0" indent="0">
              <a:buNone/>
            </a:pPr>
            <a:r>
              <a:rPr lang="en-IN" b="1" dirty="0" smtClean="0"/>
              <a:t>Dataset:</a:t>
            </a:r>
          </a:p>
          <a:p>
            <a:pPr marL="0" indent="0">
              <a:buNone/>
            </a:pPr>
            <a:r>
              <a:rPr lang="en-IN" dirty="0"/>
              <a:t>https://drive.google.com/file/d/14_KqTbRMWAeMwaWMvPlCSmdgXZKgHy-y/view?usp=sharing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01" y="374459"/>
            <a:ext cx="2968603" cy="2158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11" y="4482927"/>
            <a:ext cx="2049724" cy="21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0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251"/>
            <a:ext cx="10515600" cy="1325563"/>
          </a:xfrm>
        </p:spPr>
        <p:txBody>
          <a:bodyPr/>
          <a:lstStyle/>
          <a:p>
            <a:r>
              <a:rPr lang="en-IN" b="1" dirty="0"/>
              <a:t>Stored Procedure to Calculate Churn Rate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CREATE VIEW </a:t>
            </a:r>
            <a:r>
              <a:rPr lang="en-US" sz="1800" dirty="0" err="1"/>
              <a:t>High_Value_Churn_Risk</a:t>
            </a:r>
            <a:r>
              <a:rPr lang="en-US" sz="1800" dirty="0"/>
              <a:t> </a:t>
            </a:r>
            <a:r>
              <a:rPr lang="en-US" sz="1800" dirty="0" smtClean="0"/>
              <a:t>AS </a:t>
            </a:r>
          </a:p>
          <a:p>
            <a:pPr marL="0" indent="0">
              <a:buNone/>
            </a:pPr>
            <a:r>
              <a:rPr lang="en-US" sz="1800" dirty="0" smtClean="0"/>
              <a:t>SELECT     </a:t>
            </a:r>
            <a:r>
              <a:rPr lang="en-US" sz="1800" dirty="0" err="1"/>
              <a:t>Total_Charges,Monthly_Charge,Customer_Status</a:t>
            </a:r>
            <a:r>
              <a:rPr lang="en-US" sz="1800" dirty="0"/>
              <a:t>,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</a:t>
            </a:r>
            <a:r>
              <a:rPr lang="en-US" sz="1800" dirty="0"/>
              <a:t>CAST(</a:t>
            </a:r>
            <a:r>
              <a:rPr lang="en-US" sz="1800" dirty="0" err="1"/>
              <a:t>Total_Charges</a:t>
            </a:r>
            <a:r>
              <a:rPr lang="en-US" sz="1800" dirty="0"/>
              <a:t> AS DECIMAL(10, 2)) AS </a:t>
            </a:r>
            <a:r>
              <a:rPr lang="en-US" sz="1800" dirty="0" err="1"/>
              <a:t>Total_Charges_Cast</a:t>
            </a:r>
            <a:r>
              <a:rPr lang="en-US" sz="1800" dirty="0"/>
              <a:t>,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</a:t>
            </a:r>
            <a:r>
              <a:rPr lang="en-US" sz="1800" dirty="0"/>
              <a:t>CAST(</a:t>
            </a:r>
            <a:r>
              <a:rPr lang="en-US" sz="1800" dirty="0" err="1"/>
              <a:t>Monthly_Charge</a:t>
            </a:r>
            <a:r>
              <a:rPr lang="en-US" sz="1800" dirty="0"/>
              <a:t> AS DECIMAL(10, 2)) AS </a:t>
            </a:r>
            <a:r>
              <a:rPr lang="en-US" sz="1800" dirty="0" err="1"/>
              <a:t>Monthly_Charge_cast</a:t>
            </a:r>
            <a:r>
              <a:rPr lang="en-US" sz="1800" dirty="0"/>
              <a:t>,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Tenure_in_Months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dirty="0"/>
              <a:t>FROM     </a:t>
            </a:r>
            <a:r>
              <a:rPr lang="en-US" sz="1800" dirty="0" err="1"/>
              <a:t>customer_churn</a:t>
            </a:r>
            <a:r>
              <a:rPr lang="en-US" sz="1800" dirty="0"/>
              <a:t> WHERE     CAST(</a:t>
            </a:r>
            <a:r>
              <a:rPr lang="en-US" sz="1800" dirty="0" err="1"/>
              <a:t>Total_Charges</a:t>
            </a:r>
            <a:r>
              <a:rPr lang="en-US" sz="1800" dirty="0"/>
              <a:t> AS DECIMAL(10, 2)) &gt; 2000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dirty="0" err="1"/>
              <a:t>Customer_Status</a:t>
            </a:r>
            <a:r>
              <a:rPr lang="en-US" sz="1800" dirty="0"/>
              <a:t> </a:t>
            </a:r>
            <a:r>
              <a:rPr lang="en-US" sz="1800" dirty="0" smtClean="0"/>
              <a:t>= </a:t>
            </a:r>
            <a:r>
              <a:rPr lang="en-US" sz="1800" dirty="0"/>
              <a:t>'Churned'     AND </a:t>
            </a:r>
            <a:r>
              <a:rPr lang="en-US" sz="1800" dirty="0" err="1"/>
              <a:t>Tenure_in_Months</a:t>
            </a:r>
            <a:r>
              <a:rPr lang="en-US" sz="1800" dirty="0"/>
              <a:t> &lt; 70;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94" y="4758636"/>
            <a:ext cx="3635118" cy="1948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256" y="4742301"/>
            <a:ext cx="6668078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Stored Procedure to Identify High-Value Customers at Risk of </a:t>
            </a:r>
            <a:r>
              <a:rPr lang="en-IN" b="1" dirty="0" smtClean="0"/>
              <a:t>Churning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835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DELIMITER </a:t>
            </a:r>
            <a:r>
              <a:rPr lang="en-US" sz="1800" dirty="0" smtClean="0"/>
              <a:t>//</a:t>
            </a:r>
          </a:p>
          <a:p>
            <a:pPr marL="0" indent="0">
              <a:buNone/>
            </a:pPr>
            <a:r>
              <a:rPr lang="en-US" sz="1800" dirty="0" smtClean="0"/>
              <a:t>PROCEDURE </a:t>
            </a:r>
            <a:r>
              <a:rPr lang="en-US" sz="1800" dirty="0" err="1"/>
              <a:t>Identify_High_Value_Churn_RiskK</a:t>
            </a:r>
            <a:r>
              <a:rPr lang="en-US" sz="1800" dirty="0" smtClean="0"/>
              <a:t>()</a:t>
            </a:r>
          </a:p>
          <a:p>
            <a:pPr marL="0" indent="0">
              <a:buNone/>
            </a:pPr>
            <a:r>
              <a:rPr lang="en-US" sz="1800" dirty="0" smtClean="0"/>
              <a:t>BEGIN  </a:t>
            </a:r>
          </a:p>
          <a:p>
            <a:pPr marL="0" indent="0">
              <a:buNone/>
            </a:pPr>
            <a:r>
              <a:rPr lang="en-US" sz="1800" dirty="0" smtClean="0"/>
              <a:t>  </a:t>
            </a:r>
            <a:r>
              <a:rPr lang="en-US" sz="1800" dirty="0"/>
              <a:t>SELECT </a:t>
            </a:r>
            <a:r>
              <a:rPr lang="en-US" sz="1800" dirty="0" err="1"/>
              <a:t>Customer_ID</a:t>
            </a:r>
            <a:r>
              <a:rPr lang="en-US" sz="1800" dirty="0"/>
              <a:t>, </a:t>
            </a:r>
            <a:r>
              <a:rPr lang="en-US" sz="1800" dirty="0" err="1"/>
              <a:t>Total_Charges</a:t>
            </a:r>
            <a:r>
              <a:rPr lang="en-US" sz="1800" dirty="0"/>
              <a:t>, </a:t>
            </a:r>
            <a:r>
              <a:rPr lang="en-US" sz="1800" dirty="0" err="1"/>
              <a:t>Monthly_Charge</a:t>
            </a:r>
            <a:r>
              <a:rPr lang="en-US" sz="1800" dirty="0"/>
              <a:t>, </a:t>
            </a:r>
            <a:r>
              <a:rPr lang="en-US" sz="1800" dirty="0" err="1"/>
              <a:t>Customer_Status</a:t>
            </a:r>
            <a:r>
              <a:rPr lang="en-US" sz="1800" dirty="0"/>
              <a:t>, </a:t>
            </a:r>
            <a:r>
              <a:rPr lang="en-US" sz="1800" dirty="0" err="1"/>
              <a:t>Tenure_in_Months</a:t>
            </a:r>
            <a:r>
              <a:rPr lang="en-US" sz="1800" dirty="0"/>
              <a:t>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</a:t>
            </a:r>
            <a:r>
              <a:rPr lang="en-US" sz="1800" dirty="0"/>
              <a:t>FROM </a:t>
            </a:r>
            <a:r>
              <a:rPr lang="en-US" sz="1800" dirty="0" err="1"/>
              <a:t>customer_churn</a:t>
            </a:r>
            <a:r>
              <a:rPr lang="en-US" sz="1800" dirty="0"/>
              <a:t>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Total_Charges</a:t>
            </a:r>
            <a:r>
              <a:rPr lang="en-US" sz="1800" dirty="0"/>
              <a:t> &gt; 2000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en-US" sz="1800" dirty="0"/>
              <a:t>AND </a:t>
            </a:r>
            <a:r>
              <a:rPr lang="en-US" sz="1800" dirty="0" err="1"/>
              <a:t>Customer_Status</a:t>
            </a:r>
            <a:r>
              <a:rPr lang="en-US" sz="1800" dirty="0"/>
              <a:t> != 'Churned'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dirty="0" err="1"/>
              <a:t>Tenure_in_Months</a:t>
            </a:r>
            <a:r>
              <a:rPr lang="en-US" sz="1800" dirty="0"/>
              <a:t> &lt; 70</a:t>
            </a:r>
            <a:r>
              <a:rPr lang="en-US" sz="1800" dirty="0" smtClean="0"/>
              <a:t>;</a:t>
            </a:r>
          </a:p>
          <a:p>
            <a:pPr marL="0" indent="0">
              <a:buNone/>
            </a:pPr>
            <a:r>
              <a:rPr lang="en-US" sz="1800" dirty="0" smtClean="0"/>
              <a:t>END </a:t>
            </a:r>
            <a:r>
              <a:rPr lang="en-US" sz="1800" dirty="0"/>
              <a:t>//DELIMITER ;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882" y="4909278"/>
            <a:ext cx="3635118" cy="1948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06078"/>
            <a:ext cx="7733868" cy="16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" y="0"/>
            <a:ext cx="12103285" cy="6999491"/>
          </a:xfrm>
        </p:spPr>
      </p:pic>
    </p:spTree>
    <p:extLst>
      <p:ext uri="{BB962C8B-B14F-4D97-AF65-F5344CB8AC3E}">
        <p14:creationId xmlns:p14="http://schemas.microsoft.com/office/powerpoint/2010/main" val="32434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" y="-105507"/>
            <a:ext cx="12192000" cy="7050796"/>
          </a:xfrm>
        </p:spPr>
      </p:pic>
    </p:spTree>
    <p:extLst>
      <p:ext uri="{BB962C8B-B14F-4D97-AF65-F5344CB8AC3E}">
        <p14:creationId xmlns:p14="http://schemas.microsoft.com/office/powerpoint/2010/main" val="115061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Customer Retention Strategy: 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55520"/>
            <a:ext cx="10515600" cy="39214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Reducing </a:t>
            </a:r>
            <a:r>
              <a:rPr lang="en-US" b="1" dirty="0"/>
              <a:t>Churn in Monthly Contracts</a:t>
            </a:r>
          </a:p>
          <a:p>
            <a:r>
              <a:rPr lang="en-US" b="1" dirty="0"/>
              <a:t>Problem:</a:t>
            </a:r>
            <a:r>
              <a:rPr lang="en-US" dirty="0"/>
              <a:t> Customers on monthly contracts have a higher risk of churning.</a:t>
            </a:r>
          </a:p>
          <a:p>
            <a:r>
              <a:rPr lang="en-US" b="1" dirty="0"/>
              <a:t>Solution:</a:t>
            </a:r>
            <a:r>
              <a:rPr lang="en-US" dirty="0"/>
              <a:t> Introduce a two-year contract option with attractive incentives, encouraging monthly customers to switch to a more stable long-term commitment. Incentives could include discounted rates or additional benefits, lowering their monthly costs.</a:t>
            </a:r>
          </a:p>
          <a:p>
            <a:r>
              <a:rPr lang="en-US" b="1" dirty="0"/>
              <a:t>Expected Impact:</a:t>
            </a:r>
            <a:r>
              <a:rPr lang="en-US" dirty="0"/>
              <a:t> This strategy is designed to enhance customer satisfaction, increase loyalty, and reduce churn by providing at-risk customers with a financially appealing, longer-term option.</a:t>
            </a:r>
          </a:p>
          <a:p>
            <a:endParaRPr lang="en-IN" dirty="0"/>
          </a:p>
        </p:txBody>
      </p:sp>
      <p:sp>
        <p:nvSpPr>
          <p:cNvPr id="4" name="Freeform 17"/>
          <p:cNvSpPr/>
          <p:nvPr/>
        </p:nvSpPr>
        <p:spPr>
          <a:xfrm rot="5400000">
            <a:off x="-5212080" y="3233001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7"/>
          <p:cNvSpPr/>
          <p:nvPr/>
        </p:nvSpPr>
        <p:spPr>
          <a:xfrm rot="5400000">
            <a:off x="6430861" y="2491321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319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Customer Retention Solutions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 Attitude of Service Provider or Support Personnel</a:t>
            </a:r>
            <a:endParaRPr lang="en-US" dirty="0"/>
          </a:p>
          <a:p>
            <a:r>
              <a:rPr lang="en-US" dirty="0"/>
              <a:t>Regular customer service training focused on empathy and communication</a:t>
            </a:r>
          </a:p>
          <a:p>
            <a:r>
              <a:rPr lang="en-US" dirty="0"/>
              <a:t>Post-interaction satisfaction surveys and rewards for positive feedback</a:t>
            </a:r>
          </a:p>
          <a:p>
            <a:pPr marL="0" indent="0">
              <a:buNone/>
            </a:pPr>
            <a:r>
              <a:rPr lang="en-US" b="1" dirty="0"/>
              <a:t>2. Competitor Offers (Better Devices, Speed, More Data)</a:t>
            </a:r>
            <a:endParaRPr lang="en-US" dirty="0"/>
          </a:p>
          <a:p>
            <a:r>
              <a:rPr lang="en-US" dirty="0"/>
              <a:t>Monitor competitor offerings; adjust pricing/plans as needed</a:t>
            </a:r>
          </a:p>
          <a:p>
            <a:r>
              <a:rPr lang="en-US" dirty="0"/>
              <a:t>Introduce loyalty programs and device upgrade options for long-term customers</a:t>
            </a:r>
          </a:p>
          <a:p>
            <a:endParaRPr lang="en-IN" dirty="0"/>
          </a:p>
        </p:txBody>
      </p:sp>
      <p:sp>
        <p:nvSpPr>
          <p:cNvPr id="4" name="Freeform 17"/>
          <p:cNvSpPr/>
          <p:nvPr/>
        </p:nvSpPr>
        <p:spPr>
          <a:xfrm rot="5669953">
            <a:off x="-5212080" y="3233001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7"/>
          <p:cNvSpPr/>
          <p:nvPr/>
        </p:nvSpPr>
        <p:spPr>
          <a:xfrm rot="5669953">
            <a:off x="6278880" y="3233000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508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3. Dissatisfaction with Product/Service Quality</a:t>
            </a:r>
            <a:endParaRPr lang="en-US" dirty="0"/>
          </a:p>
          <a:p>
            <a:r>
              <a:rPr lang="en-US" dirty="0"/>
              <a:t>Regular network performance assessment and upgrades</a:t>
            </a:r>
          </a:p>
          <a:p>
            <a:r>
              <a:rPr lang="en-US" dirty="0"/>
              <a:t>Proactive communication on service improvements</a:t>
            </a:r>
          </a:p>
          <a:p>
            <a:pPr marL="0" indent="0">
              <a:buNone/>
            </a:pPr>
            <a:r>
              <a:rPr lang="en-US" b="1" dirty="0"/>
              <a:t>4. Extra Charges and High Prices</a:t>
            </a:r>
            <a:endParaRPr lang="en-US" dirty="0"/>
          </a:p>
          <a:p>
            <a:r>
              <a:rPr lang="en-US" dirty="0"/>
              <a:t>Transparent billing to reduce hidden fees</a:t>
            </a:r>
          </a:p>
          <a:p>
            <a:r>
              <a:rPr lang="en-US" dirty="0"/>
              <a:t>Offer budget-friendly and customizable plans</a:t>
            </a:r>
          </a:p>
          <a:p>
            <a:endParaRPr lang="en-IN" dirty="0"/>
          </a:p>
        </p:txBody>
      </p:sp>
      <p:sp>
        <p:nvSpPr>
          <p:cNvPr id="4" name="Freeform 19"/>
          <p:cNvSpPr/>
          <p:nvPr/>
        </p:nvSpPr>
        <p:spPr>
          <a:xfrm rot="5400000">
            <a:off x="-3820160" y="3079692"/>
            <a:ext cx="7640320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/>
          <p:cNvSpPr/>
          <p:nvPr/>
        </p:nvSpPr>
        <p:spPr>
          <a:xfrm rot="5400000">
            <a:off x="8111738" y="3086229"/>
            <a:ext cx="7610453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104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5. Lack of Affordable Download and Upload Speeds</a:t>
            </a:r>
            <a:endParaRPr lang="en-US" dirty="0"/>
          </a:p>
          <a:p>
            <a:r>
              <a:rPr lang="en-US" dirty="0"/>
              <a:t>Invest in network infrastructure upgrades</a:t>
            </a:r>
          </a:p>
          <a:p>
            <a:r>
              <a:rPr lang="en-US" dirty="0"/>
              <a:t>Introduce affordable speed tiers</a:t>
            </a:r>
          </a:p>
          <a:p>
            <a:pPr marL="0" indent="0">
              <a:buNone/>
            </a:pPr>
            <a:r>
              <a:rPr lang="en-US" b="1" dirty="0"/>
              <a:t>6. Lack of Self-Service Options on the Web</a:t>
            </a:r>
            <a:endParaRPr lang="en-US" dirty="0"/>
          </a:p>
          <a:p>
            <a:r>
              <a:rPr lang="en-US" dirty="0"/>
              <a:t>Enhance online portal with plan management, billing, and troubleshooting</a:t>
            </a:r>
          </a:p>
          <a:p>
            <a:r>
              <a:rPr lang="en-US" dirty="0"/>
              <a:t>Promote a user-friendly mobile app for easy self-service</a:t>
            </a:r>
          </a:p>
          <a:p>
            <a:endParaRPr lang="en-IN" dirty="0"/>
          </a:p>
        </p:txBody>
      </p:sp>
      <p:sp>
        <p:nvSpPr>
          <p:cNvPr id="4" name="Freeform 17"/>
          <p:cNvSpPr/>
          <p:nvPr/>
        </p:nvSpPr>
        <p:spPr>
          <a:xfrm rot="5400000">
            <a:off x="-5212080" y="3233001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7"/>
          <p:cNvSpPr/>
          <p:nvPr/>
        </p:nvSpPr>
        <p:spPr>
          <a:xfrm rot="5400000">
            <a:off x="6430861" y="3822281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7039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7. Limited Services &amp; Long-Distance Charges</a:t>
            </a:r>
            <a:endParaRPr lang="en-US" dirty="0"/>
          </a:p>
          <a:p>
            <a:r>
              <a:rPr lang="en-US" dirty="0"/>
              <a:t>Expand service range and introduce nationwide or global plans</a:t>
            </a:r>
          </a:p>
          <a:p>
            <a:r>
              <a:rPr lang="en-US" dirty="0"/>
              <a:t>Bundle or discount long-distance charges</a:t>
            </a:r>
          </a:p>
          <a:p>
            <a:pPr marL="0" indent="0">
              <a:buNone/>
            </a:pPr>
            <a:r>
              <a:rPr lang="en-US" b="1" dirty="0"/>
              <a:t>8. Network Reliability Issues</a:t>
            </a:r>
            <a:endParaRPr lang="en-US" dirty="0"/>
          </a:p>
          <a:p>
            <a:r>
              <a:rPr lang="en-US" dirty="0"/>
              <a:t>Strengthen infrastructure to minimize downtime</a:t>
            </a:r>
          </a:p>
          <a:p>
            <a:r>
              <a:rPr lang="en-US" dirty="0"/>
              <a:t>Proactive maintenance schedules with customer notifications</a:t>
            </a:r>
          </a:p>
          <a:p>
            <a:endParaRPr lang="en-IN" dirty="0"/>
          </a:p>
        </p:txBody>
      </p:sp>
      <p:sp>
        <p:nvSpPr>
          <p:cNvPr id="4" name="Freeform 15"/>
          <p:cNvSpPr/>
          <p:nvPr/>
        </p:nvSpPr>
        <p:spPr>
          <a:xfrm rot="5400000">
            <a:off x="-4710309" y="2747547"/>
            <a:ext cx="9693142" cy="950607"/>
          </a:xfrm>
          <a:custGeom>
            <a:avLst/>
            <a:gdLst/>
            <a:ahLst/>
            <a:cxnLst/>
            <a:rect l="l" t="t" r="r" b="b"/>
            <a:pathLst>
              <a:path w="1772319" h="950607">
                <a:moveTo>
                  <a:pt x="0" y="0"/>
                </a:moveTo>
                <a:lnTo>
                  <a:pt x="1772319" y="0"/>
                </a:lnTo>
                <a:lnTo>
                  <a:pt x="1772319" y="950607"/>
                </a:lnTo>
                <a:lnTo>
                  <a:pt x="0" y="95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5"/>
          <p:cNvSpPr/>
          <p:nvPr/>
        </p:nvSpPr>
        <p:spPr>
          <a:xfrm rot="5400000">
            <a:off x="6535097" y="2940587"/>
            <a:ext cx="10363200" cy="950607"/>
          </a:xfrm>
          <a:custGeom>
            <a:avLst/>
            <a:gdLst/>
            <a:ahLst/>
            <a:cxnLst/>
            <a:rect l="l" t="t" r="r" b="b"/>
            <a:pathLst>
              <a:path w="1772319" h="950607">
                <a:moveTo>
                  <a:pt x="0" y="0"/>
                </a:moveTo>
                <a:lnTo>
                  <a:pt x="1772319" y="0"/>
                </a:lnTo>
                <a:lnTo>
                  <a:pt x="1772319" y="950607"/>
                </a:lnTo>
                <a:lnTo>
                  <a:pt x="0" y="95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9. Poor Expertise of Online and Phone Support</a:t>
            </a:r>
            <a:endParaRPr lang="en-US" dirty="0"/>
          </a:p>
          <a:p>
            <a:r>
              <a:rPr lang="en-US" dirty="0"/>
              <a:t>Ongoing training and certifications for support teams</a:t>
            </a:r>
          </a:p>
          <a:p>
            <a:r>
              <a:rPr lang="en-US" dirty="0"/>
              <a:t>Create a customer knowledge base for self-service solutions</a:t>
            </a:r>
          </a:p>
          <a:p>
            <a:pPr marL="0" indent="0">
              <a:buNone/>
            </a:pPr>
            <a:r>
              <a:rPr lang="en-US" b="1" dirty="0"/>
              <a:t>10. Price Being Too High</a:t>
            </a:r>
            <a:endParaRPr lang="en-US" dirty="0"/>
          </a:p>
          <a:p>
            <a:r>
              <a:rPr lang="en-US" dirty="0"/>
              <a:t>Evaluate competitive pricing models</a:t>
            </a:r>
          </a:p>
          <a:p>
            <a:r>
              <a:rPr lang="en-US" dirty="0"/>
              <a:t>Offer discounts for loyalty and long-term contracts</a:t>
            </a:r>
          </a:p>
          <a:p>
            <a:endParaRPr lang="en-IN" dirty="0"/>
          </a:p>
        </p:txBody>
      </p:sp>
      <p:sp>
        <p:nvSpPr>
          <p:cNvPr id="4" name="Freeform 19"/>
          <p:cNvSpPr/>
          <p:nvPr/>
        </p:nvSpPr>
        <p:spPr>
          <a:xfrm rot="5400000">
            <a:off x="-3682286" y="3428285"/>
            <a:ext cx="7914640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/>
          <p:cNvSpPr/>
          <p:nvPr/>
        </p:nvSpPr>
        <p:spPr>
          <a:xfrm rot="5400000">
            <a:off x="6790531" y="3964009"/>
            <a:ext cx="9702800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351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/>
          <p:cNvSpPr/>
          <p:nvPr/>
        </p:nvSpPr>
        <p:spPr>
          <a:xfrm flipH="1">
            <a:off x="-4154395" y="-266690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5547"/>
            <a:ext cx="10515600" cy="19514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total number of customers and the churn rate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60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 smtClean="0"/>
              <a:t>SELECT </a:t>
            </a:r>
            <a:r>
              <a:rPr lang="en-IN" sz="1800" dirty="0"/>
              <a:t>COUNT(*) AS </a:t>
            </a:r>
            <a:r>
              <a:rPr lang="en-IN" sz="1800" dirty="0" err="1"/>
              <a:t>total_customers</a:t>
            </a:r>
            <a:r>
              <a:rPr lang="en-IN" sz="1800" dirty="0"/>
              <a:t> </a:t>
            </a:r>
          </a:p>
          <a:p>
            <a:pPr marL="0" indent="0">
              <a:buNone/>
            </a:pPr>
            <a:r>
              <a:rPr lang="en-IN" sz="1800" dirty="0"/>
              <a:t> FROM </a:t>
            </a:r>
            <a:r>
              <a:rPr lang="en-IN" sz="1800" dirty="0" err="1"/>
              <a:t>customer_churn</a:t>
            </a:r>
            <a:r>
              <a:rPr lang="en-IN" sz="1800" dirty="0"/>
              <a:t>;  </a:t>
            </a:r>
          </a:p>
          <a:p>
            <a:pPr marL="0" indent="0">
              <a:buNone/>
            </a:pPr>
            <a:r>
              <a:rPr lang="en-IN" sz="1800" dirty="0"/>
              <a:t>SELECT</a:t>
            </a:r>
          </a:p>
          <a:p>
            <a:pPr marL="0" indent="0">
              <a:buNone/>
            </a:pPr>
            <a:r>
              <a:rPr lang="en-IN" sz="1800" dirty="0"/>
              <a:t>    COUNT(*) AS </a:t>
            </a:r>
            <a:r>
              <a:rPr lang="en-IN" sz="1800" dirty="0" err="1"/>
              <a:t>total_customers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COUNT(CASE WHEN </a:t>
            </a:r>
            <a:r>
              <a:rPr lang="en-IN" sz="1800" dirty="0" err="1"/>
              <a:t>Customer_Status</a:t>
            </a:r>
            <a:r>
              <a:rPr lang="en-IN" sz="1800" dirty="0"/>
              <a:t> = 'Churned' THEN 1 END) AS </a:t>
            </a:r>
            <a:r>
              <a:rPr lang="en-IN" sz="1800" dirty="0" err="1"/>
              <a:t>churned_customers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(COUNT(CASE WHEN </a:t>
            </a:r>
            <a:r>
              <a:rPr lang="en-IN" sz="1800" dirty="0" err="1"/>
              <a:t>Customer_Status</a:t>
            </a:r>
            <a:r>
              <a:rPr lang="en-IN" sz="1800" dirty="0"/>
              <a:t> = 'Churned' THEN 1 END) / COUNT(*)) * 100 AS </a:t>
            </a:r>
            <a:r>
              <a:rPr lang="en-IN" sz="1800" dirty="0" err="1"/>
              <a:t>churn_rate</a:t>
            </a:r>
            <a:r>
              <a:rPr lang="en-IN" sz="1800" dirty="0"/>
              <a:t>  </a:t>
            </a:r>
          </a:p>
          <a:p>
            <a:pPr marL="0" indent="0">
              <a:buNone/>
            </a:pPr>
            <a:r>
              <a:rPr lang="en-IN" sz="1800" dirty="0"/>
              <a:t>FROM  </a:t>
            </a:r>
            <a:r>
              <a:rPr lang="en-IN" sz="1800" dirty="0" err="1"/>
              <a:t>customer_churn</a:t>
            </a:r>
            <a:r>
              <a:rPr lang="en-IN" sz="1800" dirty="0"/>
              <a:t>;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70" y="4682271"/>
            <a:ext cx="6621045" cy="1494692"/>
          </a:xfrm>
          <a:prstGeom prst="rect">
            <a:avLst/>
          </a:prstGeom>
        </p:spPr>
      </p:pic>
      <p:sp>
        <p:nvSpPr>
          <p:cNvPr id="7" name="Freeform 3"/>
          <p:cNvSpPr/>
          <p:nvPr/>
        </p:nvSpPr>
        <p:spPr>
          <a:xfrm rot="10800000" flipH="1">
            <a:off x="477408" y="5379211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4501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11. Accounts of Deceased Customers</a:t>
            </a:r>
            <a:endParaRPr lang="en-US" dirty="0"/>
          </a:p>
          <a:p>
            <a:r>
              <a:rPr lang="en-US" dirty="0"/>
              <a:t>Simplify account closure for family members</a:t>
            </a:r>
          </a:p>
          <a:p>
            <a:r>
              <a:rPr lang="en-US" dirty="0"/>
              <a:t>Provide transfer options if family wishes to continue service</a:t>
            </a:r>
          </a:p>
          <a:p>
            <a:endParaRPr lang="en-IN" dirty="0"/>
          </a:p>
        </p:txBody>
      </p:sp>
      <p:sp>
        <p:nvSpPr>
          <p:cNvPr id="4" name="Freeform 17"/>
          <p:cNvSpPr/>
          <p:nvPr/>
        </p:nvSpPr>
        <p:spPr>
          <a:xfrm rot="5964893">
            <a:off x="7000307" y="3614621"/>
            <a:ext cx="8706985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7"/>
          <p:cNvSpPr/>
          <p:nvPr/>
        </p:nvSpPr>
        <p:spPr>
          <a:xfrm rot="5669953">
            <a:off x="-5212080" y="3233001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244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Leveraging Predictive Analysis for Retention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Early Detection: </a:t>
            </a:r>
            <a:r>
              <a:rPr lang="en-IN" dirty="0" smtClean="0"/>
              <a:t>Predictive Analysis identifies early signs of potential churn.</a:t>
            </a:r>
          </a:p>
          <a:p>
            <a:pPr marL="0" indent="0">
              <a:buNone/>
            </a:pPr>
            <a:r>
              <a:rPr lang="en-IN" b="1" dirty="0" smtClean="0"/>
              <a:t>Proactive Interventions: </a:t>
            </a:r>
            <a:r>
              <a:rPr lang="en-IN" dirty="0" smtClean="0"/>
              <a:t>Enables targeted retention efforts before customers leave.</a:t>
            </a:r>
          </a:p>
          <a:p>
            <a:pPr marL="0" indent="0">
              <a:buNone/>
            </a:pPr>
            <a:r>
              <a:rPr lang="en-IN" b="1" dirty="0" smtClean="0"/>
              <a:t>Behaviour Analysis: </a:t>
            </a:r>
            <a:r>
              <a:rPr lang="en-IN" dirty="0" smtClean="0"/>
              <a:t>Understanding customer behaviour helps address issues proactively.</a:t>
            </a:r>
          </a:p>
          <a:p>
            <a:pPr marL="0" indent="0">
              <a:buNone/>
            </a:pPr>
            <a:r>
              <a:rPr lang="en-IN" b="1" dirty="0" smtClean="0"/>
              <a:t>Enhanced Experience: </a:t>
            </a:r>
            <a:r>
              <a:rPr lang="en-IN" dirty="0" smtClean="0"/>
              <a:t>Delivers tailored, positive customer experiences to boost loyalty.</a:t>
            </a:r>
            <a:endParaRPr lang="en-IN" dirty="0"/>
          </a:p>
        </p:txBody>
      </p:sp>
      <p:sp>
        <p:nvSpPr>
          <p:cNvPr id="4" name="Freeform 19"/>
          <p:cNvSpPr/>
          <p:nvPr/>
        </p:nvSpPr>
        <p:spPr>
          <a:xfrm rot="5400000">
            <a:off x="-3881120" y="3268017"/>
            <a:ext cx="8113909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/>
          <p:cNvSpPr/>
          <p:nvPr/>
        </p:nvSpPr>
        <p:spPr>
          <a:xfrm rot="5400000">
            <a:off x="6643926" y="3649366"/>
            <a:ext cx="10546080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704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Strategies for Customer Retention</a:t>
            </a:r>
            <a:endParaRPr lang="en-IN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955221"/>
            <a:ext cx="10370147" cy="4092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Exceptional Customer Service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Fast, friendly support across multiple channels (call, chat, social).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 Plans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Tailoring plans to usage patterns reduces dissatisfaction.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Loyalty Programs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Rewards, bill discounts, and device upgrades for long-term commitment.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Early-Stage Offers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Mitigates early dissatisfaction with offers in the first 30-120 days.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 Activation &amp; Details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Simplified activation and clear plan info enhance onboarding </a:t>
            </a:r>
          </a:p>
        </p:txBody>
      </p:sp>
      <p:sp>
        <p:nvSpPr>
          <p:cNvPr id="4" name="Freeform 15"/>
          <p:cNvSpPr/>
          <p:nvPr/>
        </p:nvSpPr>
        <p:spPr>
          <a:xfrm>
            <a:off x="-886160" y="76664"/>
            <a:ext cx="1772319" cy="950607"/>
          </a:xfrm>
          <a:custGeom>
            <a:avLst/>
            <a:gdLst/>
            <a:ahLst/>
            <a:cxnLst/>
            <a:rect l="l" t="t" r="r" b="b"/>
            <a:pathLst>
              <a:path w="1772319" h="950607">
                <a:moveTo>
                  <a:pt x="0" y="0"/>
                </a:moveTo>
                <a:lnTo>
                  <a:pt x="1772319" y="0"/>
                </a:lnTo>
                <a:lnTo>
                  <a:pt x="1772319" y="950607"/>
                </a:lnTo>
                <a:lnTo>
                  <a:pt x="0" y="95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/>
          <p:cNvSpPr/>
          <p:nvPr/>
        </p:nvSpPr>
        <p:spPr>
          <a:xfrm>
            <a:off x="10467640" y="5096760"/>
            <a:ext cx="2191720" cy="2086360"/>
          </a:xfrm>
          <a:custGeom>
            <a:avLst/>
            <a:gdLst/>
            <a:ahLst/>
            <a:cxnLst/>
            <a:rect l="l" t="t" r="r" b="b"/>
            <a:pathLst>
              <a:path w="1772319" h="950607">
                <a:moveTo>
                  <a:pt x="0" y="0"/>
                </a:moveTo>
                <a:lnTo>
                  <a:pt x="1772319" y="0"/>
                </a:lnTo>
                <a:lnTo>
                  <a:pt x="1772319" y="950607"/>
                </a:lnTo>
                <a:lnTo>
                  <a:pt x="0" y="95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928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Enhancing Customer Engagement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786218"/>
            <a:ext cx="10267554" cy="2430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 Engagement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customers they are valued through consistent interactions.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 Communication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Calls, emails, and messages with offers and support.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Encouraging Loyalty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Personalized engagement helps secure long-term customer relationships. </a:t>
            </a:r>
          </a:p>
        </p:txBody>
      </p:sp>
      <p:sp>
        <p:nvSpPr>
          <p:cNvPr id="5" name="Freeform 15"/>
          <p:cNvSpPr/>
          <p:nvPr/>
        </p:nvSpPr>
        <p:spPr>
          <a:xfrm>
            <a:off x="-646309" y="5287167"/>
            <a:ext cx="2343029" cy="1570833"/>
          </a:xfrm>
          <a:custGeom>
            <a:avLst/>
            <a:gdLst/>
            <a:ahLst/>
            <a:cxnLst/>
            <a:rect l="l" t="t" r="r" b="b"/>
            <a:pathLst>
              <a:path w="1772319" h="950607">
                <a:moveTo>
                  <a:pt x="0" y="0"/>
                </a:moveTo>
                <a:lnTo>
                  <a:pt x="1772319" y="0"/>
                </a:lnTo>
                <a:lnTo>
                  <a:pt x="1772319" y="950607"/>
                </a:lnTo>
                <a:lnTo>
                  <a:pt x="0" y="95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/>
          <p:cNvSpPr/>
          <p:nvPr/>
        </p:nvSpPr>
        <p:spPr>
          <a:xfrm>
            <a:off x="9760645" y="-547764"/>
            <a:ext cx="3186309" cy="2238452"/>
          </a:xfrm>
          <a:custGeom>
            <a:avLst/>
            <a:gdLst/>
            <a:ahLst/>
            <a:cxnLst/>
            <a:rect l="l" t="t" r="r" b="b"/>
            <a:pathLst>
              <a:path w="1772319" h="950607">
                <a:moveTo>
                  <a:pt x="0" y="0"/>
                </a:moveTo>
                <a:lnTo>
                  <a:pt x="1772319" y="0"/>
                </a:lnTo>
                <a:lnTo>
                  <a:pt x="1772319" y="950607"/>
                </a:lnTo>
                <a:lnTo>
                  <a:pt x="0" y="95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8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AI in the Telecom Industry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Predictive Maintenance</a:t>
            </a:r>
            <a:r>
              <a:rPr lang="en-IN" dirty="0" smtClean="0"/>
              <a:t>: ML algorithms detect patterns to prevent network issues.</a:t>
            </a:r>
          </a:p>
          <a:p>
            <a:r>
              <a:rPr lang="en-IN" b="1" dirty="0" smtClean="0"/>
              <a:t>Dynamic Resource Allocation</a:t>
            </a:r>
            <a:r>
              <a:rPr lang="en-IN" dirty="0" smtClean="0"/>
              <a:t>: Adjusts resources based on demand spikes.</a:t>
            </a:r>
          </a:p>
          <a:p>
            <a:r>
              <a:rPr lang="en-IN" b="1" dirty="0" smtClean="0"/>
              <a:t>Automated Traffic Management</a:t>
            </a:r>
            <a:r>
              <a:rPr lang="en-IN" dirty="0" smtClean="0"/>
              <a:t>: AI-based rerouting enhances network performance.</a:t>
            </a:r>
          </a:p>
          <a:p>
            <a:endParaRPr lang="en-IN" dirty="0"/>
          </a:p>
        </p:txBody>
      </p:sp>
      <p:sp>
        <p:nvSpPr>
          <p:cNvPr id="4" name="Freeform 19"/>
          <p:cNvSpPr/>
          <p:nvPr/>
        </p:nvSpPr>
        <p:spPr>
          <a:xfrm rot="5400000">
            <a:off x="6643926" y="3649366"/>
            <a:ext cx="10546080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/>
          <p:cNvSpPr/>
          <p:nvPr/>
        </p:nvSpPr>
        <p:spPr>
          <a:xfrm rot="5400000">
            <a:off x="-4998006" y="3649365"/>
            <a:ext cx="10546080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0149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AI-Driven Customer Support</a:t>
            </a:r>
          </a:p>
          <a:p>
            <a:r>
              <a:rPr lang="en-US" b="1" dirty="0" smtClean="0"/>
              <a:t>24/7 Support</a:t>
            </a:r>
            <a:r>
              <a:rPr lang="en-US" dirty="0" smtClean="0"/>
              <a:t>: AI-powered </a:t>
            </a:r>
            <a:r>
              <a:rPr lang="en-US" dirty="0" err="1" smtClean="0"/>
              <a:t>chatbots</a:t>
            </a:r>
            <a:r>
              <a:rPr lang="en-US" dirty="0" smtClean="0"/>
              <a:t> and virtual assistants for continuous service.</a:t>
            </a:r>
          </a:p>
          <a:p>
            <a:r>
              <a:rPr lang="en-US" b="1" dirty="0" smtClean="0"/>
              <a:t>Efficient Service</a:t>
            </a:r>
            <a:r>
              <a:rPr lang="en-US" dirty="0" smtClean="0"/>
              <a:t>: Quick response for common queries; complex issues go to human agents.</a:t>
            </a:r>
          </a:p>
          <a:p>
            <a:r>
              <a:rPr lang="en-US" b="1" dirty="0" smtClean="0"/>
              <a:t>Enhanced Experience</a:t>
            </a:r>
            <a:r>
              <a:rPr lang="en-US" dirty="0" smtClean="0"/>
              <a:t>: AI-driven support improves customer satisfaction and loyalty.</a:t>
            </a:r>
          </a:p>
          <a:p>
            <a:endParaRPr lang="en-IN" dirty="0"/>
          </a:p>
        </p:txBody>
      </p:sp>
      <p:sp>
        <p:nvSpPr>
          <p:cNvPr id="4" name="Freeform 19"/>
          <p:cNvSpPr/>
          <p:nvPr/>
        </p:nvSpPr>
        <p:spPr>
          <a:xfrm rot="5400000">
            <a:off x="6643926" y="3649366"/>
            <a:ext cx="10546080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9"/>
          <p:cNvSpPr/>
          <p:nvPr/>
        </p:nvSpPr>
        <p:spPr>
          <a:xfrm rot="5400000">
            <a:off x="-5108655" y="3726259"/>
            <a:ext cx="10546080" cy="550069"/>
          </a:xfrm>
          <a:custGeom>
            <a:avLst/>
            <a:gdLst/>
            <a:ahLst/>
            <a:cxnLst/>
            <a:rect l="l" t="t" r="r" b="b"/>
            <a:pathLst>
              <a:path w="3288455" h="550069">
                <a:moveTo>
                  <a:pt x="0" y="0"/>
                </a:moveTo>
                <a:lnTo>
                  <a:pt x="3288455" y="0"/>
                </a:lnTo>
                <a:lnTo>
                  <a:pt x="3288455" y="550069"/>
                </a:lnTo>
                <a:lnTo>
                  <a:pt x="0" y="55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5822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</a:t>
            </a:r>
            <a:r>
              <a:rPr lang="en-US" dirty="0"/>
              <a:t>this </a:t>
            </a:r>
            <a:r>
              <a:rPr lang="en-US" dirty="0" smtClean="0"/>
              <a:t>project, I have utilized </a:t>
            </a:r>
            <a:r>
              <a:rPr lang="en-US" dirty="0"/>
              <a:t>SQL and Power BI to analyze customer churn in the telecom industry. </a:t>
            </a:r>
          </a:p>
          <a:p>
            <a:r>
              <a:rPr lang="en-US" dirty="0"/>
              <a:t> </a:t>
            </a:r>
            <a:r>
              <a:rPr lang="en-US" dirty="0" smtClean="0"/>
              <a:t>I have </a:t>
            </a:r>
            <a:r>
              <a:rPr lang="en-US" dirty="0"/>
              <a:t>Used Power BI to identify trends, patterns, and key factors contributing to </a:t>
            </a:r>
            <a:r>
              <a:rPr lang="en-US" dirty="0" smtClean="0"/>
              <a:t>churn. And developed </a:t>
            </a:r>
            <a:r>
              <a:rPr lang="en-US" dirty="0"/>
              <a:t>targeted, data-driven solutions to address specific churn reasons, including service quality, pricing, customer support, and competitive offers.</a:t>
            </a:r>
          </a:p>
          <a:p>
            <a:r>
              <a:rPr lang="en-US" dirty="0" smtClean="0"/>
              <a:t>Created </a:t>
            </a:r>
            <a:r>
              <a:rPr lang="en-US" dirty="0"/>
              <a:t>user-friendly, real-time dashboards that provide valuable insights into customer behavior and churn risk.</a:t>
            </a:r>
          </a:p>
          <a:p>
            <a:r>
              <a:rPr lang="en-US" dirty="0" smtClean="0"/>
              <a:t>This </a:t>
            </a:r>
            <a:r>
              <a:rPr lang="en-US" dirty="0"/>
              <a:t>project offers actionable insights and effective retention strategies, empowering telecom providers to reduce churn, retain customers, and maintain a steady revenue stream.</a:t>
            </a:r>
            <a:endParaRPr lang="en-IN" dirty="0"/>
          </a:p>
        </p:txBody>
      </p:sp>
      <p:sp>
        <p:nvSpPr>
          <p:cNvPr id="4" name="Freeform 17"/>
          <p:cNvSpPr/>
          <p:nvPr/>
        </p:nvSpPr>
        <p:spPr>
          <a:xfrm rot="5669953">
            <a:off x="-5212080" y="3233001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7"/>
          <p:cNvSpPr/>
          <p:nvPr/>
        </p:nvSpPr>
        <p:spPr>
          <a:xfrm rot="5669953">
            <a:off x="6339840" y="3232999"/>
            <a:ext cx="10748933" cy="773344"/>
          </a:xfrm>
          <a:custGeom>
            <a:avLst/>
            <a:gdLst/>
            <a:ahLst/>
            <a:cxnLst/>
            <a:rect l="l" t="t" r="r" b="b"/>
            <a:pathLst>
              <a:path w="2798285" h="773344">
                <a:moveTo>
                  <a:pt x="0" y="0"/>
                </a:moveTo>
                <a:lnTo>
                  <a:pt x="2798285" y="0"/>
                </a:lnTo>
                <a:lnTo>
                  <a:pt x="2798285" y="773345"/>
                </a:lnTo>
                <a:lnTo>
                  <a:pt x="0" y="77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131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/>
          <p:nvPr/>
        </p:nvSpPr>
        <p:spPr>
          <a:xfrm>
            <a:off x="-141698" y="2497"/>
            <a:ext cx="12710840" cy="1756407"/>
          </a:xfrm>
          <a:custGeom>
            <a:avLst/>
            <a:gdLst/>
            <a:ahLst/>
            <a:cxnLst/>
            <a:rect l="l" t="t" r="r" b="b"/>
            <a:pathLst>
              <a:path w="12710840" h="1756407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226916"/>
            <a:ext cx="10515600" cy="46377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The </a:t>
            </a:r>
            <a:r>
              <a:rPr lang="en-IN" b="1" dirty="0"/>
              <a:t>average age of churned customers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</a:p>
          <a:p>
            <a:pPr marL="0" indent="0">
              <a:buNone/>
            </a:pPr>
            <a:r>
              <a:rPr lang="en-IN" sz="1800" dirty="0"/>
              <a:t>AVG(age) AS </a:t>
            </a:r>
            <a:r>
              <a:rPr lang="en-IN" sz="1800" dirty="0" err="1"/>
              <a:t>average_age_of_churned_customers</a:t>
            </a:r>
            <a:r>
              <a:rPr lang="en-IN" sz="1800" dirty="0"/>
              <a:t>  </a:t>
            </a:r>
          </a:p>
          <a:p>
            <a:pPr marL="0" indent="0">
              <a:buNone/>
            </a:pPr>
            <a:r>
              <a:rPr lang="en-IN" sz="1800" dirty="0"/>
              <a:t>FROM  </a:t>
            </a:r>
            <a:r>
              <a:rPr lang="en-IN" sz="1800" dirty="0" err="1" smtClean="0"/>
              <a:t>customer_churn</a:t>
            </a:r>
            <a:r>
              <a:rPr lang="en-IN" sz="1800" dirty="0" smtClean="0"/>
              <a:t> 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smtClean="0"/>
              <a:t>  </a:t>
            </a:r>
            <a:r>
              <a:rPr lang="en-IN" sz="1800" dirty="0" err="1"/>
              <a:t>Customer_Status</a:t>
            </a:r>
            <a:r>
              <a:rPr lang="en-IN" sz="1800" dirty="0"/>
              <a:t> = 'Churned';  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6487" y="3777155"/>
            <a:ext cx="3953927" cy="1549302"/>
          </a:xfrm>
          <a:prstGeom prst="rect">
            <a:avLst/>
          </a:prstGeom>
        </p:spPr>
      </p:pic>
      <p:sp>
        <p:nvSpPr>
          <p:cNvPr id="7" name="Freeform 9"/>
          <p:cNvSpPr/>
          <p:nvPr/>
        </p:nvSpPr>
        <p:spPr>
          <a:xfrm rot="10800000">
            <a:off x="-141698" y="5394673"/>
            <a:ext cx="12710840" cy="1756407"/>
          </a:xfrm>
          <a:custGeom>
            <a:avLst/>
            <a:gdLst/>
            <a:ahLst/>
            <a:cxnLst/>
            <a:rect l="l" t="t" r="r" b="b"/>
            <a:pathLst>
              <a:path w="12710840" h="1756407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7"/>
          <p:cNvSpPr/>
          <p:nvPr/>
        </p:nvSpPr>
        <p:spPr>
          <a:xfrm>
            <a:off x="10283524" y="5335629"/>
            <a:ext cx="1488455" cy="1291398"/>
          </a:xfrm>
          <a:custGeom>
            <a:avLst/>
            <a:gdLst/>
            <a:ahLst/>
            <a:cxnLst/>
            <a:rect l="l" t="t" r="r" b="b"/>
            <a:pathLst>
              <a:path w="1488455" h="1291398">
                <a:moveTo>
                  <a:pt x="0" y="0"/>
                </a:moveTo>
                <a:lnTo>
                  <a:pt x="1488455" y="0"/>
                </a:lnTo>
                <a:lnTo>
                  <a:pt x="1488455" y="1291398"/>
                </a:lnTo>
                <a:lnTo>
                  <a:pt x="0" y="12913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448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 flipH="1">
            <a:off x="-3170547" y="-500095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2273"/>
            <a:ext cx="10515600" cy="71841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</a:t>
            </a:r>
            <a:r>
              <a:rPr lang="en-IN" b="1" dirty="0" smtClean="0"/>
              <a:t>he </a:t>
            </a:r>
            <a:r>
              <a:rPr lang="en-IN" b="1" dirty="0"/>
              <a:t>most common contract types among churned customers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</a:t>
            </a:r>
            <a:r>
              <a:rPr lang="en-IN" sz="1800" dirty="0" smtClean="0"/>
              <a:t> </a:t>
            </a:r>
            <a:r>
              <a:rPr lang="en-IN" sz="1800" dirty="0"/>
              <a:t>Contract,  </a:t>
            </a:r>
          </a:p>
          <a:p>
            <a:pPr marL="0" indent="0">
              <a:buNone/>
            </a:pPr>
            <a:r>
              <a:rPr lang="en-IN" sz="1800" dirty="0"/>
              <a:t>    COUNT(*) AS count</a:t>
            </a:r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 smtClean="0"/>
              <a:t>customer_churn</a:t>
            </a:r>
            <a:r>
              <a:rPr lang="en-IN" sz="1800" dirty="0" smtClean="0"/>
              <a:t>  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smtClean="0"/>
              <a:t>    </a:t>
            </a:r>
            <a:r>
              <a:rPr lang="en-IN" sz="1800" dirty="0" err="1"/>
              <a:t>Customer_Status</a:t>
            </a:r>
            <a:r>
              <a:rPr lang="en-IN" sz="1800" dirty="0"/>
              <a:t> = 'Churned'  </a:t>
            </a:r>
          </a:p>
          <a:p>
            <a:pPr marL="0" indent="0">
              <a:buNone/>
            </a:pPr>
            <a:r>
              <a:rPr lang="en-IN" sz="1800" dirty="0"/>
              <a:t>GROUP BY </a:t>
            </a:r>
            <a:r>
              <a:rPr lang="en-IN" sz="1800" dirty="0" smtClean="0"/>
              <a:t> </a:t>
            </a:r>
            <a:r>
              <a:rPr lang="en-IN" sz="1800" dirty="0"/>
              <a:t>Contract </a:t>
            </a:r>
          </a:p>
          <a:p>
            <a:pPr marL="0" indent="0">
              <a:buNone/>
            </a:pPr>
            <a:r>
              <a:rPr lang="en-IN" sz="1800" dirty="0"/>
              <a:t>ORDER BY </a:t>
            </a:r>
            <a:r>
              <a:rPr lang="en-IN" sz="1800" dirty="0" smtClean="0"/>
              <a:t>   </a:t>
            </a:r>
            <a:r>
              <a:rPr lang="en-IN" sz="1800" dirty="0"/>
              <a:t>count DESC;  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434" y="1825625"/>
            <a:ext cx="4700816" cy="2235890"/>
          </a:xfrm>
          <a:prstGeom prst="rect">
            <a:avLst/>
          </a:prstGeom>
        </p:spPr>
      </p:pic>
      <p:sp>
        <p:nvSpPr>
          <p:cNvPr id="6" name="Freeform 3"/>
          <p:cNvSpPr/>
          <p:nvPr/>
        </p:nvSpPr>
        <p:spPr>
          <a:xfrm rot="10800000" flipH="1">
            <a:off x="558430" y="5262496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251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/>
          <p:cNvSpPr/>
          <p:nvPr/>
        </p:nvSpPr>
        <p:spPr>
          <a:xfrm>
            <a:off x="-439838" y="-45598"/>
            <a:ext cx="12836324" cy="1393320"/>
          </a:xfrm>
          <a:custGeom>
            <a:avLst/>
            <a:gdLst/>
            <a:ahLst/>
            <a:cxnLst/>
            <a:rect l="l" t="t" r="r" b="b"/>
            <a:pathLst>
              <a:path w="10083238" h="1393320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81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The </a:t>
            </a:r>
            <a:r>
              <a:rPr lang="en-IN" b="1" dirty="0"/>
              <a:t>distribution of monthly charges among churned customers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/>
              <a:t>SELECT 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AVG(</a:t>
            </a:r>
            <a:r>
              <a:rPr lang="en-IN" sz="1800" dirty="0" err="1"/>
              <a:t>Monthly_Charge</a:t>
            </a:r>
            <a:r>
              <a:rPr lang="en-IN" sz="1800" dirty="0"/>
              <a:t>) AS </a:t>
            </a:r>
            <a:r>
              <a:rPr lang="en-IN" sz="1800" dirty="0" err="1"/>
              <a:t>average_monthly_charges</a:t>
            </a:r>
            <a:r>
              <a:rPr lang="en-IN" sz="1800" dirty="0"/>
              <a:t>,  </a:t>
            </a:r>
          </a:p>
          <a:p>
            <a:pPr marL="0" indent="0">
              <a:buNone/>
            </a:pPr>
            <a:r>
              <a:rPr lang="en-IN" sz="1800" dirty="0"/>
              <a:t>    MIN(</a:t>
            </a:r>
            <a:r>
              <a:rPr lang="en-IN" sz="1800" dirty="0" err="1"/>
              <a:t>Monthly_Charge</a:t>
            </a:r>
            <a:r>
              <a:rPr lang="en-IN" sz="1800" dirty="0"/>
              <a:t>) AS </a:t>
            </a:r>
            <a:r>
              <a:rPr lang="en-IN" sz="1800" dirty="0" err="1"/>
              <a:t>minimum_monthly_charges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MAX(</a:t>
            </a:r>
            <a:r>
              <a:rPr lang="en-IN" sz="1800" dirty="0" err="1"/>
              <a:t>Monthly_Charge</a:t>
            </a:r>
            <a:r>
              <a:rPr lang="en-IN" sz="1800" dirty="0"/>
              <a:t>) AS </a:t>
            </a:r>
            <a:r>
              <a:rPr lang="en-IN" sz="1800" dirty="0" err="1"/>
              <a:t>maximum_monthly_charges</a:t>
            </a:r>
            <a:r>
              <a:rPr lang="en-IN" sz="1800" dirty="0"/>
              <a:t>, </a:t>
            </a:r>
          </a:p>
          <a:p>
            <a:pPr marL="0" indent="0">
              <a:buNone/>
            </a:pPr>
            <a:r>
              <a:rPr lang="en-IN" sz="1800" dirty="0"/>
              <a:t>    COUNT(*) AS </a:t>
            </a:r>
            <a:r>
              <a:rPr lang="en-IN" sz="1800" dirty="0" err="1"/>
              <a:t>number_of_churned_customers</a:t>
            </a:r>
            <a:r>
              <a:rPr lang="en-IN" sz="1800" dirty="0"/>
              <a:t>  </a:t>
            </a:r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smtClean="0"/>
              <a:t>   </a:t>
            </a:r>
            <a:r>
              <a:rPr lang="en-IN" sz="1800" dirty="0" err="1"/>
              <a:t>customer_churn</a:t>
            </a:r>
            <a:r>
              <a:rPr lang="en-IN" sz="1800" dirty="0"/>
              <a:t>  </a:t>
            </a:r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 smtClean="0"/>
              <a:t>Customer_Status</a:t>
            </a:r>
            <a:r>
              <a:rPr lang="en-IN" sz="1800" dirty="0"/>
              <a:t>= 'Churned';  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1638" y="4775971"/>
            <a:ext cx="8198184" cy="1473780"/>
          </a:xfrm>
          <a:prstGeom prst="rect">
            <a:avLst/>
          </a:prstGeom>
        </p:spPr>
      </p:pic>
      <p:sp>
        <p:nvSpPr>
          <p:cNvPr id="6" name="Freeform 9"/>
          <p:cNvSpPr/>
          <p:nvPr/>
        </p:nvSpPr>
        <p:spPr>
          <a:xfrm rot="10800000">
            <a:off x="-817422" y="5958205"/>
            <a:ext cx="10083238" cy="1393320"/>
          </a:xfrm>
          <a:custGeom>
            <a:avLst/>
            <a:gdLst/>
            <a:ahLst/>
            <a:cxnLst/>
            <a:rect l="l" t="t" r="r" b="b"/>
            <a:pathLst>
              <a:path w="10083238" h="1393320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6"/>
          <p:cNvSpPr/>
          <p:nvPr/>
        </p:nvSpPr>
        <p:spPr>
          <a:xfrm>
            <a:off x="10921438" y="6009166"/>
            <a:ext cx="1488455" cy="1291398"/>
          </a:xfrm>
          <a:custGeom>
            <a:avLst/>
            <a:gdLst/>
            <a:ahLst/>
            <a:cxnLst/>
            <a:rect l="l" t="t" r="r" b="b"/>
            <a:pathLst>
              <a:path w="1488455" h="1291398">
                <a:moveTo>
                  <a:pt x="0" y="0"/>
                </a:moveTo>
                <a:lnTo>
                  <a:pt x="1488455" y="0"/>
                </a:lnTo>
                <a:lnTo>
                  <a:pt x="1488455" y="1291398"/>
                </a:lnTo>
                <a:lnTo>
                  <a:pt x="0" y="1291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636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/>
          <p:nvPr/>
        </p:nvSpPr>
        <p:spPr>
          <a:xfrm rot="10800000">
            <a:off x="-259420" y="5567422"/>
            <a:ext cx="12710840" cy="1182187"/>
          </a:xfrm>
          <a:custGeom>
            <a:avLst/>
            <a:gdLst/>
            <a:ahLst/>
            <a:cxnLst/>
            <a:rect l="l" t="t" r="r" b="b"/>
            <a:pathLst>
              <a:path w="12710840" h="1756407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037" y="4738463"/>
            <a:ext cx="5128704" cy="1204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A </a:t>
            </a:r>
            <a:r>
              <a:rPr lang="en-IN" b="1" dirty="0" smtClean="0"/>
              <a:t>query </a:t>
            </a:r>
            <a:r>
              <a:rPr lang="en-IN" b="1" dirty="0"/>
              <a:t>to identify the contract types that are most prone to churn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SELECT Contract, </a:t>
            </a:r>
          </a:p>
          <a:p>
            <a:pPr marL="0" indent="0">
              <a:buNone/>
            </a:pPr>
            <a:r>
              <a:rPr lang="en-IN" sz="1800" dirty="0"/>
              <a:t>       COUNT(*) AS </a:t>
            </a:r>
            <a:r>
              <a:rPr lang="en-IN" sz="1800" dirty="0" err="1"/>
              <a:t>Total_Customers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   SUM(CASE WHEN </a:t>
            </a:r>
            <a:r>
              <a:rPr lang="en-IN" sz="1800" dirty="0" err="1"/>
              <a:t>Customer_Status</a:t>
            </a:r>
            <a:r>
              <a:rPr lang="en-IN" sz="1800" dirty="0"/>
              <a:t> = 'Churned' THEN 1 ELSE 0 END) AS </a:t>
            </a:r>
            <a:r>
              <a:rPr lang="en-IN" sz="1800" dirty="0" err="1"/>
              <a:t>Churned_Customers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   (SUM(CASE WHEN </a:t>
            </a:r>
            <a:r>
              <a:rPr lang="en-IN" sz="1800" dirty="0" err="1"/>
              <a:t>Customer_Status</a:t>
            </a:r>
            <a:r>
              <a:rPr lang="en-IN" sz="1800" dirty="0"/>
              <a:t> = 'Churned' THEN 1 ELSE 0 END) * 100.0 / COUNT(*)) AS </a:t>
            </a:r>
            <a:r>
              <a:rPr lang="en-IN" sz="1800" dirty="0" err="1"/>
              <a:t>Churn_Rate_Percentage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GROUP BY Contract</a:t>
            </a:r>
          </a:p>
          <a:p>
            <a:pPr marL="0" indent="0">
              <a:buNone/>
            </a:pPr>
            <a:r>
              <a:rPr lang="en-IN" sz="1800" dirty="0"/>
              <a:t>ORDER BY </a:t>
            </a:r>
            <a:r>
              <a:rPr lang="en-IN" sz="1800" dirty="0" err="1"/>
              <a:t>Churn_Rate_Percentage</a:t>
            </a:r>
            <a:r>
              <a:rPr lang="en-IN" sz="1800" dirty="0"/>
              <a:t> DESC;</a:t>
            </a: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7" name="Freeform 35"/>
          <p:cNvSpPr/>
          <p:nvPr/>
        </p:nvSpPr>
        <p:spPr>
          <a:xfrm rot="19808041" flipV="1">
            <a:off x="8938408" y="4108858"/>
            <a:ext cx="1593327" cy="2017050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5231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/>
          <p:cNvSpPr/>
          <p:nvPr/>
        </p:nvSpPr>
        <p:spPr>
          <a:xfrm>
            <a:off x="2191358" y="-325513"/>
            <a:ext cx="10083238" cy="1393320"/>
          </a:xfrm>
          <a:custGeom>
            <a:avLst/>
            <a:gdLst/>
            <a:ahLst/>
            <a:cxnLst/>
            <a:rect l="l" t="t" r="r" b="b"/>
            <a:pathLst>
              <a:path w="10083238" h="1393320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IN" b="1" dirty="0"/>
              <a:t>C</a:t>
            </a:r>
            <a:r>
              <a:rPr lang="en-IN" b="1" dirty="0" smtClean="0"/>
              <a:t>ustomers </a:t>
            </a:r>
            <a:r>
              <a:rPr lang="en-IN" b="1" dirty="0"/>
              <a:t>with high total charges who have </a:t>
            </a:r>
            <a:r>
              <a:rPr lang="en-IN" b="1" dirty="0" smtClean="0"/>
              <a:t>churned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/>
              <a:t>SELECT 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AVG(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average_total_charges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MIN(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minimum_total_charges</a:t>
            </a:r>
            <a:r>
              <a:rPr lang="en-IN" sz="1800" dirty="0"/>
              <a:t>,</a:t>
            </a:r>
          </a:p>
          <a:p>
            <a:pPr marL="0" indent="0">
              <a:buNone/>
            </a:pPr>
            <a:r>
              <a:rPr lang="en-IN" sz="1800" dirty="0"/>
              <a:t>    MAX(</a:t>
            </a:r>
            <a:r>
              <a:rPr lang="en-IN" sz="1800" dirty="0" err="1"/>
              <a:t>Total_Charges</a:t>
            </a:r>
            <a:r>
              <a:rPr lang="en-IN" sz="1800" dirty="0"/>
              <a:t>) AS </a:t>
            </a:r>
            <a:r>
              <a:rPr lang="en-IN" sz="1800" dirty="0" err="1"/>
              <a:t>maximum_total_charges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FROM </a:t>
            </a:r>
            <a:r>
              <a:rPr lang="en-IN" sz="1800" dirty="0" err="1"/>
              <a:t>customer_churn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WHERE </a:t>
            </a:r>
            <a:r>
              <a:rPr lang="en-IN" sz="1800" dirty="0" err="1"/>
              <a:t>Customer_Status</a:t>
            </a:r>
            <a:r>
              <a:rPr lang="en-IN" sz="1800" dirty="0"/>
              <a:t> = 'churned';</a:t>
            </a:r>
          </a:p>
          <a:p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358" y="4155325"/>
            <a:ext cx="7486162" cy="1177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0" y="5467992"/>
            <a:ext cx="10083658" cy="1390008"/>
          </a:xfrm>
          <a:prstGeom prst="rect">
            <a:avLst/>
          </a:prstGeom>
        </p:spPr>
      </p:pic>
      <p:sp>
        <p:nvSpPr>
          <p:cNvPr id="7" name="Freeform 35"/>
          <p:cNvSpPr/>
          <p:nvPr/>
        </p:nvSpPr>
        <p:spPr>
          <a:xfrm rot="19808041" flipV="1">
            <a:off x="7332840" y="1953466"/>
            <a:ext cx="1593327" cy="2017050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6192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2964</TotalTime>
  <Words>2186</Words>
  <Application>Microsoft Office PowerPoint</Application>
  <PresentationFormat>Widescreen</PresentationFormat>
  <Paragraphs>289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Predicting Customer Churn in Telecom Industry using Power BI and SQL</vt:lpstr>
      <vt:lpstr>Introduction </vt:lpstr>
      <vt:lpstr>PowerPoint Presentation</vt:lpstr>
      <vt:lpstr>The total number of customers and the churn rate </vt:lpstr>
      <vt:lpstr>The average age of churned customers </vt:lpstr>
      <vt:lpstr>The most common contract types among churned customers </vt:lpstr>
      <vt:lpstr>The distribution of monthly charges among churned customers </vt:lpstr>
      <vt:lpstr>A query to identify the contract types that are most prone to churn </vt:lpstr>
      <vt:lpstr>Customers with high total charges who have churned </vt:lpstr>
      <vt:lpstr>The total charges distribution for churned and non-churned customers </vt:lpstr>
      <vt:lpstr>The average monthly charges for different contract types among churned customers </vt:lpstr>
      <vt:lpstr>Customers who have both online security and online backup services and have not churned </vt:lpstr>
      <vt:lpstr>The most common combinations of services among churned customers</vt:lpstr>
      <vt:lpstr>The average total charges for customers grouped by gender and marital status </vt:lpstr>
      <vt:lpstr>The average monthly charges for different age groups among churned customers </vt:lpstr>
      <vt:lpstr>The average age and total charges for customers with multiple lines and online backup </vt:lpstr>
      <vt:lpstr>The contract types with the highest churn rate among senior citizens (age 65 and over)</vt:lpstr>
      <vt:lpstr>The average monthly charges for customers who have multiple lines and streaming TV </vt:lpstr>
      <vt:lpstr>The customers who have churned and used the most online services </vt:lpstr>
      <vt:lpstr>The average age and total charges for customers with different combinations of streaming services </vt:lpstr>
      <vt:lpstr>The gender distribution among customers who have churned and are on yearly contracts </vt:lpstr>
      <vt:lpstr>The average monthly charges and total charges for customers who have churned, grouped by contract type and internet service type </vt:lpstr>
      <vt:lpstr>The customers who have churned and are not using online services, and their average total charges</vt:lpstr>
      <vt:lpstr>The average monthly charges and total charges for customers who have churned, grouped by the number of dependents </vt:lpstr>
      <vt:lpstr>The customers who have churned, and their contract duration in months (for monthly contracts) </vt:lpstr>
      <vt:lpstr>The average age and total charges for customers who have churned, grouped by internet service and phone service </vt:lpstr>
      <vt:lpstr>View to find the customers with the highest monthly charges in each contract type</vt:lpstr>
      <vt:lpstr>Created a view to identify customers who have churned and the average monthly charges compared to the overall average</vt:lpstr>
      <vt:lpstr>Created a view to find the customers who have churned and their cumulative total charges over time </vt:lpstr>
      <vt:lpstr>Stored Procedure to Calculate Churn Rate </vt:lpstr>
      <vt:lpstr>Stored Procedure to Identify High-Value Customers at Risk of Churning </vt:lpstr>
      <vt:lpstr>PowerPoint Presentation</vt:lpstr>
      <vt:lpstr>PowerPoint Presentation</vt:lpstr>
      <vt:lpstr>Customer Retention Strategy:  </vt:lpstr>
      <vt:lpstr>Customer Retention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Leveraging Predictive Analysis for Retention</vt:lpstr>
      <vt:lpstr>Strategies for Customer Retention</vt:lpstr>
      <vt:lpstr>Enhancing Customer Engagement</vt:lpstr>
      <vt:lpstr>The Role of AI in the Telecom Industry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Customer Churn in Telecom Industry using Power BI and SQL</dc:title>
  <dc:creator>ASUS</dc:creator>
  <cp:lastModifiedBy>ASUS</cp:lastModifiedBy>
  <cp:revision>33</cp:revision>
  <dcterms:created xsi:type="dcterms:W3CDTF">2024-10-29T07:55:23Z</dcterms:created>
  <dcterms:modified xsi:type="dcterms:W3CDTF">2024-11-08T18:13:32Z</dcterms:modified>
</cp:coreProperties>
</file>